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93" r:id="rId4"/>
    <p:sldMasterId id="2147483710" r:id="rId5"/>
    <p:sldMasterId id="2147483723" r:id="rId6"/>
  </p:sldMasterIdLst>
  <p:notesMasterIdLst>
    <p:notesMasterId r:id="rId34"/>
  </p:notesMasterIdLst>
  <p:sldIdLst>
    <p:sldId id="256" r:id="rId7"/>
    <p:sldId id="274" r:id="rId8"/>
    <p:sldId id="275" r:id="rId9"/>
    <p:sldId id="276" r:id="rId10"/>
    <p:sldId id="28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82" r:id="rId21"/>
    <p:sldId id="266" r:id="rId22"/>
    <p:sldId id="267" r:id="rId23"/>
    <p:sldId id="277" r:id="rId24"/>
    <p:sldId id="268" r:id="rId25"/>
    <p:sldId id="269" r:id="rId26"/>
    <p:sldId id="270" r:id="rId27"/>
    <p:sldId id="283" r:id="rId28"/>
    <p:sldId id="278" r:id="rId29"/>
    <p:sldId id="279" r:id="rId30"/>
    <p:sldId id="280" r:id="rId31"/>
    <p:sldId id="272" r:id="rId32"/>
    <p:sldId id="27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72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57C97-FAAB-45A9-A746-E231C6B4E976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0B44-A874-4359-9F85-165D76AC5C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EC0E64-34FF-4C60-A536-92DDB0C5EB7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0240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 also the relationships between objects and the scene in general.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7740A6-CF38-41DE-BB77-6B140A49E23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B25F26-0C58-4D46-A55A-0504E3526FD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70687A2-CDDC-4026-A6A8-E4F71AA280A8}" type="slidenum">
              <a:rPr lang="en-US" u="sng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u="sng" smtClean="0">
              <a:solidFill>
                <a:srgbClr val="000000"/>
              </a:solidFill>
            </a:endParaRPr>
          </a:p>
        </p:txBody>
      </p:sp>
      <p:sp>
        <p:nvSpPr>
          <p:cNvPr id="1914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BD37D7B-22A0-4BCF-8053-C0985B9067AE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/>
              <a:t>16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1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97D271-5F63-4FF7-B0C0-2B3E976075E1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25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E5B35B5-68A1-4C31-ABDA-5B5F7CC9740C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/>
              <a:t>17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251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27534E9-8AF2-48D9-ACC2-C582A4076261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/>
              <a:t>17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7CFEA9-2463-462F-8311-6824C24ACE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54D70C-6A2F-4B79-9B74-D86FF5A9F261}" type="slidenum">
              <a:rPr lang="en-US" u="sng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u="sng" smtClean="0">
              <a:solidFill>
                <a:srgbClr val="000000"/>
              </a:solidFill>
            </a:endParaRPr>
          </a:p>
        </p:txBody>
      </p:sp>
      <p:sp>
        <p:nvSpPr>
          <p:cNvPr id="19456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92852E1-DF81-44BE-BE6C-82F94A11732B}" type="slidenum">
              <a:rPr lang="en-US" sz="1200">
                <a:solidFill>
                  <a:srgbClr val="000000"/>
                </a:solidFill>
                <a:latin typeface="Calibri" pitchFamily="34" charset="0"/>
              </a:rPr>
              <a:pPr algn="r"/>
              <a:t>19</a:t>
            </a:fld>
            <a:endParaRPr lang="en-US" sz="12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Goal – match image to others in order to name location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Make point of high dimensions here.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Smaller gap with ML because also serves as dim reduction, so need fewer bits.  Here num bits is the same for both.  PDK is higher d than PMK.  So we didn’t observe this gap discrepancy for ML PMK hash because num bits used was enough for both.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To evaluate our learned hash functions when the base kernel is the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proximity distribution kernel (PDK), we performed experiments with a dataset of 5400 images of 18 different tourist attractions from the photo-sharing site Flickr. We took three cities in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Europe that have major tourist attractions: Rome, London, and Paris. The tourist sites for each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city were taken from the top attractions in www.TripAdvisor.com under the headings Religious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site, Architectural building, Historic site, Opera, Museum, and Theater. Overall, the list yielded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18 classes: eight from Rome, five from London, and five from Paris. The classes are: Arc de</a:t>
            </a:r>
          </a:p>
          <a:p>
            <a:pPr eaLnBrk="1" hangingPunct="1">
              <a:spcBef>
                <a:spcPct val="0"/>
              </a:spcBef>
            </a:pPr>
            <a:r>
              <a:rPr lang="it-IT" smtClean="0"/>
              <a:t>Triomphe, Basilica San Pietro, Castel SantAngelo, Colosseum, Eiffel Tower, Globe Theatre,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Hotel des Invalides, House of Parliament, Louvre, Notre Dame Cathedral, Pantheon, Piazza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Campidoglio, Roman Forum, Santa Maria Maggiore, Spanish Steps, St. Pauls Cathedral, Tower</a:t>
            </a:r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F3BB88-384B-4281-A165-3AE497AE6A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Left side – 30% of data searched.  Right side – 2-3% searched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0B07AE-BD75-41B5-B78B-E649AFE6AB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194346-083D-4197-B64F-D6DA2D1115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50B44-A874-4359-9F85-165D76AC5C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DF9525-7D0D-4652-A010-7DBBF3F2779F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715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4E8EE5-9270-4B50-9745-219B4C7AC09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E81A2E9-F1D1-4A00-AD9D-265CE0888450}" type="slidenum"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b="1" smtClean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7920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0130F0-A144-416A-ACEB-E19FDE53CFD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49E8CE-4026-4F54-9545-19AB2F6C18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EA391D-6057-497B-8CFE-748AFAB2858E}" type="slidenum">
              <a:rPr lang="en-US" b="1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b="1" smtClean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84323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C4D2058-40C3-4D8A-AA06-AD101AB53DEA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A325B-5B2C-4C35-8F1E-9DE538BDABE0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44D03-56EB-44AF-8F4F-C45E3480C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DA9FE-17A2-4C0A-B296-76FA674DC6AD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A94A9-43B2-4682-ADD3-35ABE58E1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8B2F-10DC-4BE1-A9E1-758FDF16A4D0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FABF4-6713-4F4D-9E89-735D3B884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01866-F35C-4B99-B4DD-1A2AEC2AC7CB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20659-EEB9-4B80-864E-D9D5335F6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DE664-BC84-4A05-8A8C-5BFC525F3C0F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04E1D-4675-491C-A2F4-FA8AA40A66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D4EF8-99CD-445D-AFC1-8EAB817183AC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5C101-697D-4373-9BB0-7F8EAA1C6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888B6-6016-4EAF-9C82-851C7EDD1876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41402-9C44-45DC-B73E-601FA8792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101D1-3590-40A4-B35F-23A6505F4584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5BFA1-34FA-4D31-AECE-A1B8A00F47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C7616-2374-4B33-82CE-6C8E1F371BCD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ECB6-B496-4DD4-8FCF-4AF45F59F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F2431-505A-4AF3-B00C-142B92D8DB57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9A1B6-6130-4871-A747-1382DA560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266BF-EE2A-4DAE-9728-9D733A9D0EA0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9E48E-0EB7-4D82-963D-D91B7198D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869FD-6311-43E9-AFCF-C37E67D528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101600"/>
            <a:ext cx="8458200" cy="637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6B910-99EA-46A2-9DFA-90C8C549D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179E7-38E4-4AD6-892E-49206B42C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A08AA-4F2F-4E95-80E2-DCFE2A18C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5F120-20E1-466E-8394-F3CE43A2E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6F99C-6D57-4247-9A0B-3A169AFF2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D5F84-2DDD-48C5-ABB7-4DDF64AA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176DF-6F53-4DB9-8911-F053E3253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F39FF4-7C29-4472-8BFF-9982E0BAC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7F398-5F00-4FE4-AE23-864E534732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E7459-7595-47DB-BCD6-D3FAB406C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C115C-0922-49AF-9783-1F4950596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31FD8-7F77-4C6B-AC40-11A77D9E2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CAEBC-A1C6-4083-AD30-16CEC56BB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8100C-51E2-43D5-B2E9-493507231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A8C5B-CFE6-4E08-B03D-C24B4FFDE2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7E7B6-733C-4DCD-AB0E-3DD5F0AC7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0E4CF-5CEC-48AF-A404-A7321ABA0C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20C4A-BD3B-468B-8AF8-B6FF3AFE51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F98A9-A757-447B-9F99-886B24500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25A11-9AEE-4E1D-A826-7FC9070F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32AD3-2C74-4358-8AF0-2844E4EFC4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7BF26-4F23-4CBF-81E4-39E1A88C1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A4B14-502D-45EF-9F25-B052EDC36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F7540-962B-47A9-A746-DFBB0AD4C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8896-9590-4B5A-9D1D-42C1EAB65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99967-933D-4C78-9952-61851C5401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F11A6-53E6-477F-9DAB-9E28D682D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82390-3198-4B04-B321-2A71ED41D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7B91F-D4DE-4034-8CC9-8C643F740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28D16-3CC1-4AC1-9ECE-0B3635243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DBB1B-7DE3-46AB-B713-E0033B4093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D4A20-F49B-48A1-884A-724261DA1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ECBC7-2A59-4994-9D1F-6EF84A81A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B5BF7-DAD7-47EB-8454-D2B77BD24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13BC0-5FAE-4068-90BF-049C2CC3A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A461E-3F38-48F7-9FC0-57CCAD74B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D0A6F-139F-4BBE-9FBA-5E9F36A70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011D2-32D3-4FFD-A204-9F5581C7F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45252-4570-4092-BE0D-4E29D233A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44257-6B37-4E10-AA1C-BA80439D7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55924-CC47-4A6B-8D4E-E3561A8699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27E0B-CD1A-4AB1-8948-563E3072C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AB7E2-E43D-4AC6-81C8-F6DCFDFD0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9FB77-9A4D-4FEE-986F-3524AF9963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9B809-26B5-4F72-BB24-72D5D392E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B8B53-F2ED-4DD1-9D66-0E5015372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3FC81-C0A4-4901-BC6B-FBB138F773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1289B-B27F-4023-910A-B8E853C274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09C1C-EABF-4EF4-95ED-BB6794A5FE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FB560-1955-4ED8-985A-A50A15A7D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E75D9-1F1C-4DE8-B9FF-3EB992A9C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E3D9B-46B6-456F-BD87-03E508D29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20CB5-81CB-4985-8C14-186903CFC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6BAD0-3292-45E1-BC76-14F3164F74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6FCCC-34CB-488D-9ECB-890EEF5089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CA277-B26B-44E8-97D8-40275FFF61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CEE984-3F44-470E-BB55-70CF671778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F7296-7785-4018-8D81-ADB8FBA9A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4EA9F-7A5E-4680-9281-AF6805AB2FA3}" type="datetimeFigureOut">
              <a:rPr lang="en-US" smtClean="0"/>
              <a:t>9/27/2009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8DA56-94CC-42A2-8B22-5FB4E6EF52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44389C1-4D48-4079-B9F1-C189662102B7}" type="datetimeFigureOut">
              <a:rPr lang="en-US"/>
              <a:pPr>
                <a:defRPr/>
              </a:pPr>
              <a:t>9/25/2009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59B8A7-D8A4-482E-9259-BAAAC06FBA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3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20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4AAF08-AF94-4EF1-9CF0-452C32CA8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E8FC84-D44C-4BD7-87DB-2993FBB076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D2A9809-B5DC-4A0F-83BD-32A98B617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 u="none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 u="none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u="none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136F5F-19DC-467D-A8A2-2EA3906A0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11" Type="http://schemas.openxmlformats.org/officeDocument/2006/relationships/image" Target="../media/image36.png"/><Relationship Id="rId5" Type="http://schemas.openxmlformats.org/officeDocument/2006/relationships/image" Target="../media/image14.jpeg"/><Relationship Id="rId1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13.jpeg"/><Relationship Id="rId9" Type="http://schemas.openxmlformats.org/officeDocument/2006/relationships/image" Target="../media/image31.jpe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4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18" Type="http://schemas.openxmlformats.org/officeDocument/2006/relationships/image" Target="../media/image8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19" Type="http://schemas.openxmlformats.org/officeDocument/2006/relationships/image" Target="../media/image85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5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jpeg"/><Relationship Id="rId18" Type="http://schemas.openxmlformats.org/officeDocument/2006/relationships/image" Target="../media/image104.jpeg"/><Relationship Id="rId3" Type="http://schemas.openxmlformats.org/officeDocument/2006/relationships/image" Target="../media/image89.png"/><Relationship Id="rId21" Type="http://schemas.openxmlformats.org/officeDocument/2006/relationships/image" Target="../media/image107.jpeg"/><Relationship Id="rId7" Type="http://schemas.openxmlformats.org/officeDocument/2006/relationships/image" Target="../media/image93.jpeg"/><Relationship Id="rId12" Type="http://schemas.openxmlformats.org/officeDocument/2006/relationships/image" Target="../media/image98.jpe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2.jpeg"/><Relationship Id="rId20" Type="http://schemas.openxmlformats.org/officeDocument/2006/relationships/image" Target="../media/image10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2.jpeg"/><Relationship Id="rId11" Type="http://schemas.openxmlformats.org/officeDocument/2006/relationships/image" Target="../media/image97.jpeg"/><Relationship Id="rId5" Type="http://schemas.openxmlformats.org/officeDocument/2006/relationships/image" Target="../media/image91.jpeg"/><Relationship Id="rId15" Type="http://schemas.openxmlformats.org/officeDocument/2006/relationships/image" Target="../media/image101.jpeg"/><Relationship Id="rId23" Type="http://schemas.openxmlformats.org/officeDocument/2006/relationships/image" Target="../media/image109.png"/><Relationship Id="rId10" Type="http://schemas.openxmlformats.org/officeDocument/2006/relationships/image" Target="../media/image96.jpeg"/><Relationship Id="rId19" Type="http://schemas.openxmlformats.org/officeDocument/2006/relationships/image" Target="../media/image105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Relationship Id="rId14" Type="http://schemas.openxmlformats.org/officeDocument/2006/relationships/image" Target="../media/image100.jpeg"/><Relationship Id="rId22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jpeg"/><Relationship Id="rId18" Type="http://schemas.openxmlformats.org/officeDocument/2006/relationships/image" Target="../media/image104.jpeg"/><Relationship Id="rId3" Type="http://schemas.openxmlformats.org/officeDocument/2006/relationships/image" Target="../media/image89.png"/><Relationship Id="rId21" Type="http://schemas.openxmlformats.org/officeDocument/2006/relationships/image" Target="../media/image107.jpeg"/><Relationship Id="rId7" Type="http://schemas.openxmlformats.org/officeDocument/2006/relationships/image" Target="../media/image93.jpeg"/><Relationship Id="rId12" Type="http://schemas.openxmlformats.org/officeDocument/2006/relationships/image" Target="../media/image98.jpe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jpeg"/><Relationship Id="rId20" Type="http://schemas.openxmlformats.org/officeDocument/2006/relationships/image" Target="../media/image10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2.jpeg"/><Relationship Id="rId11" Type="http://schemas.openxmlformats.org/officeDocument/2006/relationships/image" Target="../media/image97.jpeg"/><Relationship Id="rId5" Type="http://schemas.openxmlformats.org/officeDocument/2006/relationships/image" Target="../media/image91.jpeg"/><Relationship Id="rId15" Type="http://schemas.openxmlformats.org/officeDocument/2006/relationships/image" Target="../media/image101.jpeg"/><Relationship Id="rId23" Type="http://schemas.openxmlformats.org/officeDocument/2006/relationships/image" Target="../media/image109.png"/><Relationship Id="rId10" Type="http://schemas.openxmlformats.org/officeDocument/2006/relationships/image" Target="../media/image96.jpeg"/><Relationship Id="rId19" Type="http://schemas.openxmlformats.org/officeDocument/2006/relationships/image" Target="../media/image105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Relationship Id="rId14" Type="http://schemas.openxmlformats.org/officeDocument/2006/relationships/image" Target="../media/image100.jpeg"/><Relationship Id="rId22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jpeg"/><Relationship Id="rId11" Type="http://schemas.openxmlformats.org/officeDocument/2006/relationships/image" Target="../media/image16.png"/><Relationship Id="rId5" Type="http://schemas.openxmlformats.org/officeDocument/2006/relationships/image" Target="../media/image32.jpeg"/><Relationship Id="rId10" Type="http://schemas.openxmlformats.org/officeDocument/2006/relationships/image" Target="../media/image15.png"/><Relationship Id="rId4" Type="http://schemas.openxmlformats.org/officeDocument/2006/relationships/image" Target="../media/image31.jpe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990600"/>
            <a:ext cx="4572000" cy="37338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Large Scale </a:t>
            </a:r>
            <a:br>
              <a:rPr lang="en-US" sz="5400" b="1" dirty="0" smtClean="0"/>
            </a:br>
            <a:r>
              <a:rPr lang="en-US" sz="5400" b="1" dirty="0" smtClean="0"/>
              <a:t>Recognition and Retrieval</a:t>
            </a:r>
            <a:endParaRPr lang="en-US" sz="5400" b="1" dirty="0"/>
          </a:p>
        </p:txBody>
      </p:sp>
      <p:pic>
        <p:nvPicPr>
          <p:cNvPr id="4" name="Picture 2" descr="objec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3149600" cy="2362200"/>
          </a:xfrm>
          <a:prstGeom prst="rect">
            <a:avLst/>
          </a:prstGeom>
          <a:noFill/>
          <a:ln w="476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701675" y="6985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Pyramid match: main idea</a:t>
            </a:r>
          </a:p>
        </p:txBody>
      </p:sp>
      <p:pic>
        <p:nvPicPr>
          <p:cNvPr id="98307" name="Picture 22" descr="rd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3238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0"/>
          <p:cNvGrpSpPr>
            <a:grpSpLocks noChangeAspect="1"/>
          </p:cNvGrpSpPr>
          <p:nvPr/>
        </p:nvGrpSpPr>
        <p:grpSpPr bwMode="auto">
          <a:xfrm>
            <a:off x="300038" y="4743450"/>
            <a:ext cx="2487612" cy="1724025"/>
            <a:chOff x="-758898" y="1273488"/>
            <a:chExt cx="5915106" cy="4098989"/>
          </a:xfrm>
        </p:grpSpPr>
        <p:pic>
          <p:nvPicPr>
            <p:cNvPr id="98384" name="Picture 23" descr="panda1_patche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9518" y="1274733"/>
              <a:ext cx="3561389" cy="40894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98385" name="Rectangle 192"/>
            <p:cNvSpPr>
              <a:spLocks noChangeArrowheads="1"/>
            </p:cNvSpPr>
            <p:nvPr/>
          </p:nvSpPr>
          <p:spPr bwMode="auto">
            <a:xfrm rot="2403778">
              <a:off x="2748329" y="1658115"/>
              <a:ext cx="332771" cy="35439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6" name="Rectangle 193"/>
            <p:cNvSpPr>
              <a:spLocks noChangeArrowheads="1"/>
            </p:cNvSpPr>
            <p:nvPr/>
          </p:nvSpPr>
          <p:spPr bwMode="auto">
            <a:xfrm rot="4479566">
              <a:off x="2925336" y="2041915"/>
              <a:ext cx="429398" cy="42877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7" name="Rectangle 194"/>
            <p:cNvSpPr>
              <a:spLocks noChangeArrowheads="1"/>
            </p:cNvSpPr>
            <p:nvPr/>
          </p:nvSpPr>
          <p:spPr bwMode="auto">
            <a:xfrm rot="6076419">
              <a:off x="3351119" y="2398793"/>
              <a:ext cx="283942" cy="27485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8" name="Rectangle 195"/>
            <p:cNvSpPr>
              <a:spLocks noChangeArrowheads="1"/>
            </p:cNvSpPr>
            <p:nvPr/>
          </p:nvSpPr>
          <p:spPr bwMode="auto">
            <a:xfrm rot="7967323">
              <a:off x="3408187" y="1920754"/>
              <a:ext cx="279465" cy="25400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9" name="Rectangle 196"/>
            <p:cNvSpPr>
              <a:spLocks noChangeArrowheads="1"/>
            </p:cNvSpPr>
            <p:nvPr/>
          </p:nvSpPr>
          <p:spPr bwMode="auto">
            <a:xfrm rot="6547857">
              <a:off x="3384419" y="1531827"/>
              <a:ext cx="204489" cy="18223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0" name="Rectangle 197"/>
            <p:cNvSpPr>
              <a:spLocks noChangeArrowheads="1"/>
            </p:cNvSpPr>
            <p:nvPr/>
          </p:nvSpPr>
          <p:spPr bwMode="auto">
            <a:xfrm rot="6076419">
              <a:off x="1709285" y="2872434"/>
              <a:ext cx="340502" cy="34635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1" name="Rectangle 198"/>
            <p:cNvSpPr>
              <a:spLocks noChangeArrowheads="1"/>
            </p:cNvSpPr>
            <p:nvPr/>
          </p:nvSpPr>
          <p:spPr bwMode="auto">
            <a:xfrm rot="3812729">
              <a:off x="1276500" y="1399218"/>
              <a:ext cx="383790" cy="37999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2" name="Rectangle 199"/>
            <p:cNvSpPr>
              <a:spLocks noChangeArrowheads="1"/>
            </p:cNvSpPr>
            <p:nvPr/>
          </p:nvSpPr>
          <p:spPr bwMode="auto">
            <a:xfrm rot="3812729">
              <a:off x="1340811" y="1529510"/>
              <a:ext cx="218653" cy="17668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3" name="Rectangle 200"/>
            <p:cNvSpPr>
              <a:spLocks noChangeArrowheads="1"/>
            </p:cNvSpPr>
            <p:nvPr/>
          </p:nvSpPr>
          <p:spPr bwMode="auto">
            <a:xfrm rot="3812729">
              <a:off x="977685" y="1393416"/>
              <a:ext cx="141620" cy="13345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4" name="Rectangle 201"/>
            <p:cNvSpPr>
              <a:spLocks noChangeArrowheads="1"/>
            </p:cNvSpPr>
            <p:nvPr/>
          </p:nvSpPr>
          <p:spPr bwMode="auto">
            <a:xfrm rot="7300187">
              <a:off x="1118560" y="1270438"/>
              <a:ext cx="179029" cy="18513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5" name="Rectangle 202"/>
            <p:cNvSpPr>
              <a:spLocks noChangeArrowheads="1"/>
            </p:cNvSpPr>
            <p:nvPr/>
          </p:nvSpPr>
          <p:spPr bwMode="auto">
            <a:xfrm rot="2090564">
              <a:off x="1395775" y="1933164"/>
              <a:ext cx="191409" cy="18929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6" name="Rectangle 203"/>
            <p:cNvSpPr>
              <a:spLocks noChangeArrowheads="1"/>
            </p:cNvSpPr>
            <p:nvPr/>
          </p:nvSpPr>
          <p:spPr bwMode="auto">
            <a:xfrm rot="-170145">
              <a:off x="819067" y="2634908"/>
              <a:ext cx="312805" cy="32736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7" name="Rectangle 204"/>
            <p:cNvSpPr>
              <a:spLocks noChangeArrowheads="1"/>
            </p:cNvSpPr>
            <p:nvPr/>
          </p:nvSpPr>
          <p:spPr bwMode="auto">
            <a:xfrm rot="368009">
              <a:off x="866549" y="2804242"/>
              <a:ext cx="371516" cy="37320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8" name="Rectangle 205"/>
            <p:cNvSpPr>
              <a:spLocks noChangeArrowheads="1"/>
            </p:cNvSpPr>
            <p:nvPr/>
          </p:nvSpPr>
          <p:spPr bwMode="auto">
            <a:xfrm rot="1313508">
              <a:off x="1752091" y="2953910"/>
              <a:ext cx="162867" cy="18225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99" name="Rectangle 206"/>
            <p:cNvSpPr>
              <a:spLocks noChangeArrowheads="1"/>
            </p:cNvSpPr>
            <p:nvPr/>
          </p:nvSpPr>
          <p:spPr bwMode="auto">
            <a:xfrm rot="850053">
              <a:off x="2378571" y="2761016"/>
              <a:ext cx="236372" cy="20806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0" name="Rectangle 207"/>
            <p:cNvSpPr>
              <a:spLocks noChangeArrowheads="1"/>
            </p:cNvSpPr>
            <p:nvPr/>
          </p:nvSpPr>
          <p:spPr bwMode="auto">
            <a:xfrm rot="850053">
              <a:off x="2256882" y="2938345"/>
              <a:ext cx="226575" cy="21053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1" name="Rectangle 208"/>
            <p:cNvSpPr>
              <a:spLocks noChangeArrowheads="1"/>
            </p:cNvSpPr>
            <p:nvPr/>
          </p:nvSpPr>
          <p:spPr bwMode="auto">
            <a:xfrm rot="-1803540">
              <a:off x="2298828" y="3110113"/>
              <a:ext cx="155329" cy="18785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2" name="Rectangle 209"/>
            <p:cNvSpPr>
              <a:spLocks noChangeArrowheads="1"/>
            </p:cNvSpPr>
            <p:nvPr/>
          </p:nvSpPr>
          <p:spPr bwMode="auto">
            <a:xfrm rot="-3404993">
              <a:off x="888081" y="3123869"/>
              <a:ext cx="151133" cy="17102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3" name="Rectangle 210"/>
            <p:cNvSpPr>
              <a:spLocks noChangeArrowheads="1"/>
            </p:cNvSpPr>
            <p:nvPr/>
          </p:nvSpPr>
          <p:spPr bwMode="auto">
            <a:xfrm rot="-1652809">
              <a:off x="3030606" y="3732460"/>
              <a:ext cx="222913" cy="17861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4" name="Rectangle 211"/>
            <p:cNvSpPr>
              <a:spLocks noChangeArrowheads="1"/>
            </p:cNvSpPr>
            <p:nvPr/>
          </p:nvSpPr>
          <p:spPr bwMode="auto">
            <a:xfrm rot="2176634">
              <a:off x="3405359" y="4553565"/>
              <a:ext cx="153120" cy="17958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5" name="Rectangle 212"/>
            <p:cNvSpPr>
              <a:spLocks noChangeArrowheads="1"/>
            </p:cNvSpPr>
            <p:nvPr/>
          </p:nvSpPr>
          <p:spPr bwMode="auto">
            <a:xfrm rot="3376059">
              <a:off x="3730962" y="4754725"/>
              <a:ext cx="146832" cy="16742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6" name="Rectangle 213"/>
            <p:cNvSpPr>
              <a:spLocks noChangeArrowheads="1"/>
            </p:cNvSpPr>
            <p:nvPr/>
          </p:nvSpPr>
          <p:spPr bwMode="auto">
            <a:xfrm rot="1689288">
              <a:off x="1971662" y="4766091"/>
              <a:ext cx="134758" cy="15500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7" name="Rectangle 214"/>
            <p:cNvSpPr>
              <a:spLocks noChangeArrowheads="1"/>
            </p:cNvSpPr>
            <p:nvPr/>
          </p:nvSpPr>
          <p:spPr bwMode="auto">
            <a:xfrm rot="5608739">
              <a:off x="2333934" y="4897542"/>
              <a:ext cx="407143" cy="38559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8" name="Rectangle 215"/>
            <p:cNvSpPr>
              <a:spLocks noChangeArrowheads="1"/>
            </p:cNvSpPr>
            <p:nvPr/>
          </p:nvSpPr>
          <p:spPr bwMode="auto">
            <a:xfrm rot="6793417">
              <a:off x="2086214" y="4934216"/>
              <a:ext cx="454733" cy="42178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09" name="Rectangle 216"/>
            <p:cNvSpPr>
              <a:spLocks noChangeArrowheads="1"/>
            </p:cNvSpPr>
            <p:nvPr/>
          </p:nvSpPr>
          <p:spPr bwMode="auto">
            <a:xfrm rot="8126368">
              <a:off x="785051" y="5051600"/>
              <a:ext cx="230270" cy="22807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0" name="Rectangle 217"/>
            <p:cNvSpPr>
              <a:spLocks noChangeArrowheads="1"/>
            </p:cNvSpPr>
            <p:nvPr/>
          </p:nvSpPr>
          <p:spPr bwMode="auto">
            <a:xfrm rot="8879187">
              <a:off x="1651945" y="3732547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1" name="Rectangle 218"/>
            <p:cNvSpPr>
              <a:spLocks noChangeArrowheads="1"/>
            </p:cNvSpPr>
            <p:nvPr/>
          </p:nvSpPr>
          <p:spPr bwMode="auto">
            <a:xfrm rot="5057823">
              <a:off x="2131361" y="3833433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2" name="Rectangle 219"/>
            <p:cNvSpPr>
              <a:spLocks noChangeArrowheads="1"/>
            </p:cNvSpPr>
            <p:nvPr/>
          </p:nvSpPr>
          <p:spPr bwMode="auto">
            <a:xfrm rot="5057823">
              <a:off x="1972836" y="3979484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3" name="Rectangle 220"/>
            <p:cNvSpPr>
              <a:spLocks noChangeArrowheads="1"/>
            </p:cNvSpPr>
            <p:nvPr/>
          </p:nvSpPr>
          <p:spPr bwMode="auto">
            <a:xfrm rot="2884398">
              <a:off x="2001284" y="3894557"/>
              <a:ext cx="429419" cy="43226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4" name="Rectangle 221"/>
            <p:cNvSpPr>
              <a:spLocks noChangeArrowheads="1"/>
            </p:cNvSpPr>
            <p:nvPr/>
          </p:nvSpPr>
          <p:spPr bwMode="auto">
            <a:xfrm rot="900791">
              <a:off x="230583" y="3672046"/>
              <a:ext cx="435006" cy="36726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5" name="Rectangle 222"/>
            <p:cNvSpPr>
              <a:spLocks noChangeArrowheads="1"/>
            </p:cNvSpPr>
            <p:nvPr/>
          </p:nvSpPr>
          <p:spPr bwMode="auto">
            <a:xfrm rot="508543">
              <a:off x="249100" y="3493634"/>
              <a:ext cx="401763" cy="27237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6" name="Rectangle 223"/>
            <p:cNvSpPr>
              <a:spLocks noChangeArrowheads="1"/>
            </p:cNvSpPr>
            <p:nvPr/>
          </p:nvSpPr>
          <p:spPr bwMode="auto">
            <a:xfrm rot="2425690">
              <a:off x="1685954" y="3893578"/>
              <a:ext cx="385646" cy="36702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7" name="Rectangle 224"/>
            <p:cNvSpPr>
              <a:spLocks noChangeArrowheads="1"/>
            </p:cNvSpPr>
            <p:nvPr/>
          </p:nvSpPr>
          <p:spPr bwMode="auto">
            <a:xfrm rot="1740742">
              <a:off x="3628479" y="3923526"/>
              <a:ext cx="246820" cy="22661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8" name="Rectangle 225"/>
            <p:cNvSpPr>
              <a:spLocks noChangeArrowheads="1"/>
            </p:cNvSpPr>
            <p:nvPr/>
          </p:nvSpPr>
          <p:spPr bwMode="auto">
            <a:xfrm rot="-1135016">
              <a:off x="3506054" y="3799961"/>
              <a:ext cx="196704" cy="21440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19" name="Rectangle 226"/>
            <p:cNvSpPr>
              <a:spLocks noChangeArrowheads="1"/>
            </p:cNvSpPr>
            <p:nvPr/>
          </p:nvSpPr>
          <p:spPr bwMode="auto">
            <a:xfrm rot="1124235">
              <a:off x="3257044" y="3568740"/>
              <a:ext cx="220240" cy="19519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0" name="Rectangle 227"/>
            <p:cNvSpPr>
              <a:spLocks noChangeArrowheads="1"/>
            </p:cNvSpPr>
            <p:nvPr/>
          </p:nvSpPr>
          <p:spPr bwMode="auto">
            <a:xfrm rot="4174381">
              <a:off x="623865" y="3992638"/>
              <a:ext cx="161159" cy="16773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1" name="Rectangle 228"/>
            <p:cNvSpPr>
              <a:spLocks noChangeArrowheads="1"/>
            </p:cNvSpPr>
            <p:nvPr/>
          </p:nvSpPr>
          <p:spPr bwMode="auto">
            <a:xfrm rot="2422202">
              <a:off x="1515836" y="3841261"/>
              <a:ext cx="152158" cy="22214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2" name="Rectangle 229"/>
            <p:cNvSpPr>
              <a:spLocks noChangeArrowheads="1"/>
            </p:cNvSpPr>
            <p:nvPr/>
          </p:nvSpPr>
          <p:spPr bwMode="auto">
            <a:xfrm rot="2422202">
              <a:off x="1413879" y="4004297"/>
              <a:ext cx="161421" cy="15801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3" name="Rectangle 230"/>
            <p:cNvSpPr>
              <a:spLocks noChangeArrowheads="1"/>
            </p:cNvSpPr>
            <p:nvPr/>
          </p:nvSpPr>
          <p:spPr bwMode="auto">
            <a:xfrm rot="2422202">
              <a:off x="1361960" y="4257991"/>
              <a:ext cx="114165" cy="9464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4" name="Rectangle 231"/>
            <p:cNvSpPr>
              <a:spLocks noChangeArrowheads="1"/>
            </p:cNvSpPr>
            <p:nvPr/>
          </p:nvSpPr>
          <p:spPr bwMode="auto">
            <a:xfrm rot="2422202">
              <a:off x="1266375" y="4367530"/>
              <a:ext cx="114165" cy="9464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5" name="Rectangle 232"/>
            <p:cNvSpPr>
              <a:spLocks noChangeArrowheads="1"/>
            </p:cNvSpPr>
            <p:nvPr/>
          </p:nvSpPr>
          <p:spPr bwMode="auto">
            <a:xfrm rot="1748824">
              <a:off x="415557" y="3898635"/>
              <a:ext cx="161766" cy="19720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6" name="Rectangle 233"/>
            <p:cNvSpPr>
              <a:spLocks noChangeArrowheads="1"/>
            </p:cNvSpPr>
            <p:nvPr/>
          </p:nvSpPr>
          <p:spPr bwMode="auto">
            <a:xfrm rot="1452515">
              <a:off x="1962839" y="3695226"/>
              <a:ext cx="194426" cy="13814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7" name="Rectangle 234"/>
            <p:cNvSpPr>
              <a:spLocks noChangeArrowheads="1"/>
            </p:cNvSpPr>
            <p:nvPr/>
          </p:nvSpPr>
          <p:spPr bwMode="auto">
            <a:xfrm rot="-735569">
              <a:off x="316533" y="3001994"/>
              <a:ext cx="219613" cy="17951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8" name="Rectangle 235"/>
            <p:cNvSpPr>
              <a:spLocks noChangeArrowheads="1"/>
            </p:cNvSpPr>
            <p:nvPr/>
          </p:nvSpPr>
          <p:spPr bwMode="auto">
            <a:xfrm rot="2090564">
              <a:off x="1426879" y="2002910"/>
              <a:ext cx="147433" cy="15656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29" name="Rectangle 236"/>
            <p:cNvSpPr>
              <a:spLocks noChangeArrowheads="1"/>
            </p:cNvSpPr>
            <p:nvPr/>
          </p:nvSpPr>
          <p:spPr bwMode="auto">
            <a:xfrm rot="2090564">
              <a:off x="2878773" y="3784809"/>
              <a:ext cx="135410" cy="12818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30" name="Rectangle 237"/>
            <p:cNvSpPr>
              <a:spLocks noChangeArrowheads="1"/>
            </p:cNvSpPr>
            <p:nvPr/>
          </p:nvSpPr>
          <p:spPr bwMode="auto">
            <a:xfrm rot="2090564">
              <a:off x="1772952" y="3788081"/>
              <a:ext cx="156271" cy="15815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31" name="Rectangle 238"/>
            <p:cNvSpPr>
              <a:spLocks noChangeArrowheads="1"/>
            </p:cNvSpPr>
            <p:nvPr/>
          </p:nvSpPr>
          <p:spPr bwMode="auto">
            <a:xfrm rot="889161" flipV="1">
              <a:off x="3829101" y="4059040"/>
              <a:ext cx="456210" cy="30249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32" name="Rectangle 239"/>
            <p:cNvSpPr>
              <a:spLocks noChangeArrowheads="1"/>
            </p:cNvSpPr>
            <p:nvPr/>
          </p:nvSpPr>
          <p:spPr bwMode="auto">
            <a:xfrm rot="-318622">
              <a:off x="3239418" y="3659663"/>
              <a:ext cx="194443" cy="14377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33" name="Rectangle 240"/>
            <p:cNvSpPr>
              <a:spLocks noChangeArrowheads="1"/>
            </p:cNvSpPr>
            <p:nvPr/>
          </p:nvSpPr>
          <p:spPr bwMode="auto">
            <a:xfrm>
              <a:off x="3987792" y="3611565"/>
              <a:ext cx="1168416" cy="1387494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434" name="Rectangle 241"/>
            <p:cNvSpPr>
              <a:spLocks noChangeArrowheads="1"/>
            </p:cNvSpPr>
            <p:nvPr/>
          </p:nvSpPr>
          <p:spPr bwMode="auto">
            <a:xfrm>
              <a:off x="-758898" y="2881305"/>
              <a:ext cx="1168416" cy="1387494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3" name="Group 242"/>
          <p:cNvGrpSpPr>
            <a:grpSpLocks noChangeAspect="1"/>
          </p:cNvGrpSpPr>
          <p:nvPr/>
        </p:nvGrpSpPr>
        <p:grpSpPr bwMode="auto">
          <a:xfrm>
            <a:off x="2782888" y="4670425"/>
            <a:ext cx="1930400" cy="1898650"/>
            <a:chOff x="4498974" y="1055655"/>
            <a:chExt cx="4527612" cy="4454586"/>
          </a:xfrm>
        </p:grpSpPr>
        <p:pic>
          <p:nvPicPr>
            <p:cNvPr id="98355" name="Picture 24" descr="panda_patche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8974" y="1274733"/>
              <a:ext cx="4527612" cy="3976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356" name="Rectangle 244"/>
            <p:cNvSpPr>
              <a:spLocks noChangeArrowheads="1"/>
            </p:cNvSpPr>
            <p:nvPr/>
          </p:nvSpPr>
          <p:spPr bwMode="auto">
            <a:xfrm rot="5141941">
              <a:off x="5564298" y="1498838"/>
              <a:ext cx="328619" cy="36512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57" name="Rectangle 245"/>
            <p:cNvSpPr>
              <a:spLocks noChangeArrowheads="1"/>
            </p:cNvSpPr>
            <p:nvPr/>
          </p:nvSpPr>
          <p:spPr bwMode="auto">
            <a:xfrm rot="5803388">
              <a:off x="6169716" y="1424606"/>
              <a:ext cx="528894" cy="50353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58" name="Rectangle 246"/>
            <p:cNvSpPr>
              <a:spLocks noChangeArrowheads="1"/>
            </p:cNvSpPr>
            <p:nvPr/>
          </p:nvSpPr>
          <p:spPr bwMode="auto">
            <a:xfrm rot="4500892">
              <a:off x="6116497" y="1782994"/>
              <a:ext cx="428642" cy="42994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59" name="Rectangle 247"/>
            <p:cNvSpPr>
              <a:spLocks noChangeArrowheads="1"/>
            </p:cNvSpPr>
            <p:nvPr/>
          </p:nvSpPr>
          <p:spPr bwMode="auto">
            <a:xfrm rot="3780541">
              <a:off x="6668110" y="1951353"/>
              <a:ext cx="605003" cy="5995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0" name="Rectangle 248"/>
            <p:cNvSpPr>
              <a:spLocks noChangeArrowheads="1"/>
            </p:cNvSpPr>
            <p:nvPr/>
          </p:nvSpPr>
          <p:spPr bwMode="auto">
            <a:xfrm rot="4166865">
              <a:off x="7665747" y="1945368"/>
              <a:ext cx="403198" cy="448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1" name="Rectangle 249"/>
            <p:cNvSpPr>
              <a:spLocks noChangeArrowheads="1"/>
            </p:cNvSpPr>
            <p:nvPr/>
          </p:nvSpPr>
          <p:spPr bwMode="auto">
            <a:xfrm rot="260839">
              <a:off x="7765020" y="2787234"/>
              <a:ext cx="425133" cy="448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2" name="Rectangle 250"/>
            <p:cNvSpPr>
              <a:spLocks noChangeArrowheads="1"/>
            </p:cNvSpPr>
            <p:nvPr/>
          </p:nvSpPr>
          <p:spPr bwMode="auto">
            <a:xfrm rot="260839">
              <a:off x="5904184" y="1218739"/>
              <a:ext cx="456006" cy="484731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3" name="Rectangle 251"/>
            <p:cNvSpPr>
              <a:spLocks noChangeArrowheads="1"/>
            </p:cNvSpPr>
            <p:nvPr/>
          </p:nvSpPr>
          <p:spPr bwMode="auto">
            <a:xfrm rot="734976">
              <a:off x="4653733" y="2427960"/>
              <a:ext cx="603308" cy="541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4" name="Rectangle 252"/>
            <p:cNvSpPr>
              <a:spLocks noChangeArrowheads="1"/>
            </p:cNvSpPr>
            <p:nvPr/>
          </p:nvSpPr>
          <p:spPr bwMode="auto">
            <a:xfrm rot="-293446">
              <a:off x="4540474" y="1960543"/>
              <a:ext cx="700675" cy="70962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5" name="Rectangle 253"/>
            <p:cNvSpPr>
              <a:spLocks noChangeArrowheads="1"/>
            </p:cNvSpPr>
            <p:nvPr/>
          </p:nvSpPr>
          <p:spPr bwMode="auto">
            <a:xfrm rot="-1020721">
              <a:off x="4571935" y="2173518"/>
              <a:ext cx="467500" cy="42972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6" name="Rectangle 254"/>
            <p:cNvSpPr>
              <a:spLocks noChangeArrowheads="1"/>
            </p:cNvSpPr>
            <p:nvPr/>
          </p:nvSpPr>
          <p:spPr bwMode="auto">
            <a:xfrm rot="-1020721">
              <a:off x="5020329" y="3118286"/>
              <a:ext cx="426697" cy="36583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7" name="Rectangle 255"/>
            <p:cNvSpPr>
              <a:spLocks noChangeArrowheads="1"/>
            </p:cNvSpPr>
            <p:nvPr/>
          </p:nvSpPr>
          <p:spPr bwMode="auto">
            <a:xfrm rot="-3547688">
              <a:off x="5092492" y="3094034"/>
              <a:ext cx="677210" cy="61997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8" name="Rectangle 256"/>
            <p:cNvSpPr>
              <a:spLocks noChangeArrowheads="1"/>
            </p:cNvSpPr>
            <p:nvPr/>
          </p:nvSpPr>
          <p:spPr bwMode="auto">
            <a:xfrm rot="-3547688">
              <a:off x="5244706" y="3115236"/>
              <a:ext cx="332102" cy="37112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69" name="Rectangle 257"/>
            <p:cNvSpPr>
              <a:spLocks noChangeArrowheads="1"/>
            </p:cNvSpPr>
            <p:nvPr/>
          </p:nvSpPr>
          <p:spPr bwMode="auto">
            <a:xfrm rot="-5857429">
              <a:off x="5896326" y="2683175"/>
              <a:ext cx="379210" cy="38504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0" name="Rectangle 258"/>
            <p:cNvSpPr>
              <a:spLocks noChangeArrowheads="1"/>
            </p:cNvSpPr>
            <p:nvPr/>
          </p:nvSpPr>
          <p:spPr bwMode="auto">
            <a:xfrm rot="-4247964">
              <a:off x="6222825" y="2656946"/>
              <a:ext cx="255286" cy="26615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1" name="Rectangle 259"/>
            <p:cNvSpPr>
              <a:spLocks noChangeArrowheads="1"/>
            </p:cNvSpPr>
            <p:nvPr/>
          </p:nvSpPr>
          <p:spPr bwMode="auto">
            <a:xfrm rot="-6536316">
              <a:off x="6746578" y="2633664"/>
              <a:ext cx="493721" cy="51559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2" name="Rectangle 260"/>
            <p:cNvSpPr>
              <a:spLocks noChangeArrowheads="1"/>
            </p:cNvSpPr>
            <p:nvPr/>
          </p:nvSpPr>
          <p:spPr bwMode="auto">
            <a:xfrm rot="-7636424">
              <a:off x="6354671" y="2916861"/>
              <a:ext cx="435538" cy="42222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3" name="Rectangle 261"/>
            <p:cNvSpPr>
              <a:spLocks noChangeArrowheads="1"/>
            </p:cNvSpPr>
            <p:nvPr/>
          </p:nvSpPr>
          <p:spPr bwMode="auto">
            <a:xfrm rot="-9682559">
              <a:off x="6770956" y="3150746"/>
              <a:ext cx="384028" cy="33524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4" name="Rectangle 262"/>
            <p:cNvSpPr>
              <a:spLocks noChangeArrowheads="1"/>
            </p:cNvSpPr>
            <p:nvPr/>
          </p:nvSpPr>
          <p:spPr bwMode="auto">
            <a:xfrm rot="9367836">
              <a:off x="6371895" y="4009441"/>
              <a:ext cx="655241" cy="62668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5" name="Rectangle 263"/>
            <p:cNvSpPr>
              <a:spLocks noChangeArrowheads="1"/>
            </p:cNvSpPr>
            <p:nvPr/>
          </p:nvSpPr>
          <p:spPr bwMode="auto">
            <a:xfrm rot="8712282">
              <a:off x="5860412" y="3564208"/>
              <a:ext cx="417241" cy="42332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6" name="Rectangle 264"/>
            <p:cNvSpPr>
              <a:spLocks noChangeArrowheads="1"/>
            </p:cNvSpPr>
            <p:nvPr/>
          </p:nvSpPr>
          <p:spPr bwMode="auto">
            <a:xfrm rot="9754339">
              <a:off x="6185929" y="3475213"/>
              <a:ext cx="419887" cy="37416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7" name="Rectangle 265"/>
            <p:cNvSpPr>
              <a:spLocks noChangeArrowheads="1"/>
            </p:cNvSpPr>
            <p:nvPr/>
          </p:nvSpPr>
          <p:spPr bwMode="auto">
            <a:xfrm rot="7814351">
              <a:off x="4603388" y="4136953"/>
              <a:ext cx="838413" cy="856401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8" name="Rectangle 266"/>
            <p:cNvSpPr>
              <a:spLocks noChangeArrowheads="1"/>
            </p:cNvSpPr>
            <p:nvPr/>
          </p:nvSpPr>
          <p:spPr bwMode="auto">
            <a:xfrm rot="5400000">
              <a:off x="5064925" y="4579160"/>
              <a:ext cx="547695" cy="7302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79" name="Rectangle 267"/>
            <p:cNvSpPr>
              <a:spLocks noChangeArrowheads="1"/>
            </p:cNvSpPr>
            <p:nvPr/>
          </p:nvSpPr>
          <p:spPr bwMode="auto">
            <a:xfrm rot="7590695">
              <a:off x="8047458" y="4761686"/>
              <a:ext cx="535775" cy="56941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0" name="Rectangle 268"/>
            <p:cNvSpPr>
              <a:spLocks noChangeArrowheads="1"/>
            </p:cNvSpPr>
            <p:nvPr/>
          </p:nvSpPr>
          <p:spPr bwMode="auto">
            <a:xfrm rot="6131475">
              <a:off x="8090073" y="4213976"/>
              <a:ext cx="497341" cy="51124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1" name="Rectangle 269"/>
            <p:cNvSpPr>
              <a:spLocks noChangeArrowheads="1"/>
            </p:cNvSpPr>
            <p:nvPr/>
          </p:nvSpPr>
          <p:spPr bwMode="auto">
            <a:xfrm rot="6400600">
              <a:off x="8135849" y="4489137"/>
              <a:ext cx="449813" cy="45762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2" name="Rectangle 270"/>
            <p:cNvSpPr>
              <a:spLocks noChangeArrowheads="1"/>
            </p:cNvSpPr>
            <p:nvPr/>
          </p:nvSpPr>
          <p:spPr bwMode="auto">
            <a:xfrm>
              <a:off x="7675605" y="5254650"/>
              <a:ext cx="1168416" cy="25559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83" name="Rectangle 271"/>
            <p:cNvSpPr>
              <a:spLocks noChangeArrowheads="1"/>
            </p:cNvSpPr>
            <p:nvPr/>
          </p:nvSpPr>
          <p:spPr bwMode="auto">
            <a:xfrm>
              <a:off x="5375286" y="1055655"/>
              <a:ext cx="1168416" cy="21907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4" name="Group 341"/>
          <p:cNvGrpSpPr>
            <a:grpSpLocks/>
          </p:cNvGrpSpPr>
          <p:nvPr/>
        </p:nvGrpSpPr>
        <p:grpSpPr bwMode="auto">
          <a:xfrm>
            <a:off x="993775" y="1165225"/>
            <a:ext cx="3051175" cy="2760663"/>
            <a:chOff x="2855590" y="1201707"/>
            <a:chExt cx="3051026" cy="2760644"/>
          </a:xfrm>
        </p:grpSpPr>
        <p:pic>
          <p:nvPicPr>
            <p:cNvPr id="98350" name="Picture 133" descr="pandapatch2.jpg"/>
            <p:cNvPicPr>
              <a:picLocks noChangeAspect="1"/>
            </p:cNvPicPr>
            <p:nvPr/>
          </p:nvPicPr>
          <p:blipFill>
            <a:blip r:embed="rId6"/>
            <a:srcRect l="78825" t="58859" r="9622" b="28198"/>
            <a:stretch>
              <a:fillRect/>
            </a:stretch>
          </p:blipFill>
          <p:spPr bwMode="auto">
            <a:xfrm>
              <a:off x="5377485" y="3462046"/>
              <a:ext cx="529131" cy="500305"/>
            </a:xfrm>
            <a:prstGeom prst="rect">
              <a:avLst/>
            </a:prstGeom>
            <a:noFill/>
            <a:ln w="28575">
              <a:solidFill>
                <a:srgbClr val="3333FF"/>
              </a:solidFill>
              <a:miter lim="800000"/>
              <a:headEnd/>
              <a:tailEnd/>
            </a:ln>
          </p:spPr>
        </p:pic>
        <p:grpSp>
          <p:nvGrpSpPr>
            <p:cNvPr id="5" name="Group 41"/>
            <p:cNvGrpSpPr>
              <a:grpSpLocks/>
            </p:cNvGrpSpPr>
            <p:nvPr/>
          </p:nvGrpSpPr>
          <p:grpSpPr bwMode="auto">
            <a:xfrm>
              <a:off x="2855590" y="1201707"/>
              <a:ext cx="1497332" cy="1547516"/>
              <a:chOff x="-519707" y="690680"/>
              <a:chExt cx="2394424" cy="2474714"/>
            </a:xfrm>
          </p:grpSpPr>
          <p:pic>
            <p:nvPicPr>
              <p:cNvPr id="98353" name="Picture 126" descr="pandapatch4.jpg"/>
              <p:cNvPicPr>
                <a:picLocks noChangeAspect="1"/>
              </p:cNvPicPr>
              <p:nvPr/>
            </p:nvPicPr>
            <p:blipFill>
              <a:blip r:embed="rId7"/>
              <a:srcRect l="29974" t="23907" r="59059" b="62508"/>
              <a:stretch>
                <a:fillRect/>
              </a:stretch>
            </p:blipFill>
            <p:spPr bwMode="auto">
              <a:xfrm>
                <a:off x="1071431" y="2325596"/>
                <a:ext cx="803286" cy="83979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</p:spPr>
          </p:pic>
          <p:pic>
            <p:nvPicPr>
              <p:cNvPr id="98354" name="Picture 124" descr="pandapatch4.jpg"/>
              <p:cNvPicPr>
                <a:picLocks noChangeAspect="1"/>
              </p:cNvPicPr>
              <p:nvPr/>
            </p:nvPicPr>
            <p:blipFill>
              <a:blip r:embed="rId7"/>
              <a:srcRect l="28976" t="6882" r="59059" b="79636"/>
              <a:stretch>
                <a:fillRect/>
              </a:stretch>
            </p:blipFill>
            <p:spPr bwMode="auto">
              <a:xfrm>
                <a:off x="-519707" y="690680"/>
                <a:ext cx="876312" cy="833451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</p:spPr>
          </p:pic>
        </p:grpSp>
        <p:pic>
          <p:nvPicPr>
            <p:cNvPr id="98352" name="Picture 8" descr="C:\Documents and Settings\grauman\Desktop\slides\panda_ex\pandapatch5.jpg"/>
            <p:cNvPicPr>
              <a:picLocks noChangeAspect="1" noChangeArrowheads="1"/>
            </p:cNvPicPr>
            <p:nvPr/>
          </p:nvPicPr>
          <p:blipFill>
            <a:blip r:embed="rId8"/>
            <a:srcRect l="29713" t="6779" r="58823" b="79045"/>
            <a:stretch>
              <a:fillRect/>
            </a:stretch>
          </p:blipFill>
          <p:spPr bwMode="auto">
            <a:xfrm>
              <a:off x="3180591" y="3325054"/>
              <a:ext cx="525162" cy="547985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miter lim="800000"/>
              <a:headEnd/>
              <a:tailEnd/>
            </a:ln>
          </p:spPr>
        </p:pic>
      </p:grpSp>
      <p:grpSp>
        <p:nvGrpSpPr>
          <p:cNvPr id="6" name="Group 373"/>
          <p:cNvGrpSpPr>
            <a:grpSpLocks/>
          </p:cNvGrpSpPr>
          <p:nvPr/>
        </p:nvGrpSpPr>
        <p:grpSpPr bwMode="auto">
          <a:xfrm>
            <a:off x="1249363" y="1530350"/>
            <a:ext cx="2992437" cy="2811463"/>
            <a:chOff x="3074668" y="1530324"/>
            <a:chExt cx="2992737" cy="2811497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5103490" y="1886592"/>
              <a:ext cx="963915" cy="956959"/>
              <a:chOff x="3476610" y="1639863"/>
              <a:chExt cx="1541421" cy="1530324"/>
            </a:xfrm>
          </p:grpSpPr>
          <p:pic>
            <p:nvPicPr>
              <p:cNvPr id="98348" name="Picture 135" descr="pandapatch1.jpg"/>
              <p:cNvPicPr>
                <a:picLocks noChangeAspect="1"/>
              </p:cNvPicPr>
              <p:nvPr/>
            </p:nvPicPr>
            <p:blipFill>
              <a:blip r:embed="rId9"/>
              <a:srcRect l="12613" t="6291" r="74513" b="79585"/>
              <a:stretch>
                <a:fillRect/>
              </a:stretch>
            </p:blipFill>
            <p:spPr bwMode="auto">
              <a:xfrm>
                <a:off x="3476610" y="2297097"/>
                <a:ext cx="942990" cy="87309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</p:pic>
          <p:pic>
            <p:nvPicPr>
              <p:cNvPr id="98349" name="Picture 136" descr="pandapatch1.jpg"/>
              <p:cNvPicPr>
                <a:picLocks noChangeAspect="1"/>
              </p:cNvPicPr>
              <p:nvPr/>
            </p:nvPicPr>
            <p:blipFill>
              <a:blip r:embed="rId9"/>
              <a:srcRect l="13416" t="58115" r="74513" b="27710"/>
              <a:stretch>
                <a:fillRect/>
              </a:stretch>
            </p:blipFill>
            <p:spPr bwMode="auto">
              <a:xfrm>
                <a:off x="4133844" y="1639863"/>
                <a:ext cx="884187" cy="8763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</p:pic>
        </p:grpSp>
        <p:pic>
          <p:nvPicPr>
            <p:cNvPr id="98345" name="Picture 134" descr="pandapatch2.jpg"/>
            <p:cNvPicPr>
              <a:picLocks noChangeAspect="1"/>
            </p:cNvPicPr>
            <p:nvPr/>
          </p:nvPicPr>
          <p:blipFill>
            <a:blip r:embed="rId6"/>
            <a:srcRect l="61964" t="59451" r="26572" b="28198"/>
            <a:stretch>
              <a:fillRect/>
            </a:stretch>
          </p:blipFill>
          <p:spPr bwMode="auto">
            <a:xfrm>
              <a:off x="4498971" y="3864349"/>
              <a:ext cx="525161" cy="477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98346" name="Picture 127" descr="pandapatch4.jpg"/>
            <p:cNvPicPr>
              <a:picLocks noChangeAspect="1"/>
            </p:cNvPicPr>
            <p:nvPr/>
          </p:nvPicPr>
          <p:blipFill>
            <a:blip r:embed="rId7"/>
            <a:srcRect l="61964" t="6882" r="25574" b="79636"/>
            <a:stretch>
              <a:fillRect/>
            </a:stretch>
          </p:blipFill>
          <p:spPr bwMode="auto">
            <a:xfrm>
              <a:off x="3074668" y="1530324"/>
              <a:ext cx="570827" cy="521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98347" name="Picture 8" descr="C:\Documents and Settings\grauman\Desktop\slides\panda_ex\pandapatch5.jpg"/>
            <p:cNvPicPr>
              <a:picLocks noChangeAspect="1" noChangeArrowheads="1"/>
            </p:cNvPicPr>
            <p:nvPr/>
          </p:nvPicPr>
          <p:blipFill>
            <a:blip r:embed="rId8"/>
            <a:srcRect l="45752" t="6779" r="42284" b="79045"/>
            <a:stretch>
              <a:fillRect/>
            </a:stretch>
          </p:blipFill>
          <p:spPr bwMode="auto">
            <a:xfrm>
              <a:off x="4167341" y="3302221"/>
              <a:ext cx="547995" cy="547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</p:grpSp>
      <p:grpSp>
        <p:nvGrpSpPr>
          <p:cNvPr id="8" name="Group 272"/>
          <p:cNvGrpSpPr/>
          <p:nvPr/>
        </p:nvGrpSpPr>
        <p:grpSpPr>
          <a:xfrm>
            <a:off x="1139730" y="1238220"/>
            <a:ext cx="3228474" cy="3228722"/>
            <a:chOff x="6236223" y="1165196"/>
            <a:chExt cx="3228474" cy="322872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50188" name="Straight Connector 27"/>
            <p:cNvCxnSpPr>
              <a:cxnSpLocks noChangeShapeType="1"/>
            </p:cNvCxnSpPr>
            <p:nvPr/>
          </p:nvCxnSpPr>
          <p:spPr bwMode="auto">
            <a:xfrm rot="5400000">
              <a:off x="6178450" y="2779556"/>
              <a:ext cx="3228722" cy="2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50189" name="Straight Connector 29"/>
            <p:cNvCxnSpPr>
              <a:cxnSpLocks noChangeShapeType="1"/>
            </p:cNvCxnSpPr>
            <p:nvPr/>
          </p:nvCxnSpPr>
          <p:spPr bwMode="auto">
            <a:xfrm>
              <a:off x="6236223" y="2808383"/>
              <a:ext cx="3228474" cy="1254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</p:grpSp>
      <p:cxnSp>
        <p:nvCxnSpPr>
          <p:cNvPr id="98313" name="Straight Connector 406"/>
          <p:cNvCxnSpPr>
            <a:cxnSpLocks noChangeShapeType="1"/>
          </p:cNvCxnSpPr>
          <p:nvPr/>
        </p:nvCxnSpPr>
        <p:spPr bwMode="auto">
          <a:xfrm rot="16200000" flipH="1">
            <a:off x="1176338" y="1420813"/>
            <a:ext cx="401637" cy="255587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98314" name="Straight Connector 408"/>
          <p:cNvCxnSpPr>
            <a:cxnSpLocks noChangeShapeType="1"/>
          </p:cNvCxnSpPr>
          <p:nvPr/>
        </p:nvCxnSpPr>
        <p:spPr bwMode="auto">
          <a:xfrm flipV="1">
            <a:off x="1358900" y="5473700"/>
            <a:ext cx="2154238" cy="36513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98315" name="Straight Connector 410"/>
          <p:cNvCxnSpPr>
            <a:cxnSpLocks noChangeShapeType="1"/>
          </p:cNvCxnSpPr>
          <p:nvPr/>
        </p:nvCxnSpPr>
        <p:spPr bwMode="auto">
          <a:xfrm>
            <a:off x="1577975" y="3575050"/>
            <a:ext cx="1022350" cy="1588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98316" name="Straight Connector 412"/>
          <p:cNvCxnSpPr>
            <a:cxnSpLocks noChangeShapeType="1"/>
          </p:cNvCxnSpPr>
          <p:nvPr/>
        </p:nvCxnSpPr>
        <p:spPr bwMode="auto">
          <a:xfrm rot="10800000" flipH="1" flipV="1">
            <a:off x="1165225" y="4911725"/>
            <a:ext cx="1843088" cy="296863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98317" name="Straight Connector 415"/>
          <p:cNvCxnSpPr>
            <a:cxnSpLocks noChangeShapeType="1"/>
          </p:cNvCxnSpPr>
          <p:nvPr/>
        </p:nvCxnSpPr>
        <p:spPr bwMode="auto">
          <a:xfrm flipV="1">
            <a:off x="2965450" y="3722688"/>
            <a:ext cx="876300" cy="400050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98318" name="Straight Connector 417"/>
          <p:cNvCxnSpPr>
            <a:cxnSpLocks noChangeShapeType="1"/>
          </p:cNvCxnSpPr>
          <p:nvPr/>
        </p:nvCxnSpPr>
        <p:spPr bwMode="auto">
          <a:xfrm rot="16200000" flipH="1">
            <a:off x="2457450" y="5586413"/>
            <a:ext cx="273050" cy="889000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grpSp>
        <p:nvGrpSpPr>
          <p:cNvPr id="9" name="Group 149"/>
          <p:cNvGrpSpPr>
            <a:grpSpLocks/>
          </p:cNvGrpSpPr>
          <p:nvPr/>
        </p:nvGrpSpPr>
        <p:grpSpPr bwMode="auto">
          <a:xfrm>
            <a:off x="5959475" y="1419225"/>
            <a:ext cx="1679575" cy="2265363"/>
            <a:chOff x="6543702" y="2003418"/>
            <a:chExt cx="1679598" cy="2265381"/>
          </a:xfrm>
        </p:grpSpPr>
        <p:sp>
          <p:nvSpPr>
            <p:cNvPr id="98335" name="Rectangle 150"/>
            <p:cNvSpPr>
              <a:spLocks noChangeArrowheads="1"/>
            </p:cNvSpPr>
            <p:nvPr/>
          </p:nvSpPr>
          <p:spPr bwMode="auto">
            <a:xfrm>
              <a:off x="6689439" y="3792555"/>
              <a:ext cx="18288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6" name="Rectangle 151"/>
            <p:cNvSpPr>
              <a:spLocks noChangeArrowheads="1"/>
            </p:cNvSpPr>
            <p:nvPr/>
          </p:nvSpPr>
          <p:spPr bwMode="auto">
            <a:xfrm>
              <a:off x="7383186" y="2460618"/>
              <a:ext cx="182880" cy="457200"/>
            </a:xfrm>
            <a:prstGeom prst="rect">
              <a:avLst/>
            </a:prstGeom>
            <a:solidFill>
              <a:srgbClr val="3333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7" name="Rectangle 152"/>
            <p:cNvSpPr>
              <a:spLocks noChangeArrowheads="1"/>
            </p:cNvSpPr>
            <p:nvPr/>
          </p:nvSpPr>
          <p:spPr bwMode="auto">
            <a:xfrm>
              <a:off x="7748316" y="2460618"/>
              <a:ext cx="182880" cy="457200"/>
            </a:xfrm>
            <a:prstGeom prst="rect">
              <a:avLst/>
            </a:prstGeom>
            <a:solidFill>
              <a:srgbClr val="3333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8" name="Rectangle 153"/>
            <p:cNvSpPr>
              <a:spLocks noChangeArrowheads="1"/>
            </p:cNvSpPr>
            <p:nvPr/>
          </p:nvSpPr>
          <p:spPr bwMode="auto">
            <a:xfrm>
              <a:off x="6653241" y="2003418"/>
              <a:ext cx="182880" cy="914400"/>
            </a:xfrm>
            <a:prstGeom prst="rect">
              <a:avLst/>
            </a:prstGeom>
            <a:solidFill>
              <a:srgbClr val="3333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9" name="Rectangle 154"/>
            <p:cNvSpPr>
              <a:spLocks noChangeArrowheads="1"/>
            </p:cNvSpPr>
            <p:nvPr/>
          </p:nvSpPr>
          <p:spPr bwMode="auto">
            <a:xfrm>
              <a:off x="7383501" y="3794130"/>
              <a:ext cx="18288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40" name="Rectangle 155"/>
            <p:cNvSpPr>
              <a:spLocks noChangeArrowheads="1"/>
            </p:cNvSpPr>
            <p:nvPr/>
          </p:nvSpPr>
          <p:spPr bwMode="auto">
            <a:xfrm>
              <a:off x="7748316" y="3794130"/>
              <a:ext cx="18288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98341" name="Straight Connector 156"/>
            <p:cNvCxnSpPr>
              <a:cxnSpLocks noChangeShapeType="1"/>
            </p:cNvCxnSpPr>
            <p:nvPr/>
          </p:nvCxnSpPr>
          <p:spPr bwMode="auto">
            <a:xfrm>
              <a:off x="6543702" y="2917818"/>
              <a:ext cx="164308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8342" name="Straight Connector 157"/>
            <p:cNvCxnSpPr>
              <a:cxnSpLocks noChangeShapeType="1"/>
            </p:cNvCxnSpPr>
            <p:nvPr/>
          </p:nvCxnSpPr>
          <p:spPr bwMode="auto">
            <a:xfrm>
              <a:off x="6580215" y="4267211"/>
              <a:ext cx="164308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8343" name="Rectangle 158"/>
            <p:cNvSpPr>
              <a:spLocks noChangeArrowheads="1"/>
            </p:cNvSpPr>
            <p:nvPr/>
          </p:nvSpPr>
          <p:spPr bwMode="auto">
            <a:xfrm>
              <a:off x="7054884" y="3354399"/>
              <a:ext cx="182880" cy="914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160" name="Picture 2" descr="http://euclid.hamline.edu/~arundquist/latex/showequation.php?eqn_id=9454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32375" y="4159250"/>
            <a:ext cx="38481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60"/>
          <p:cNvGrpSpPr>
            <a:grpSpLocks/>
          </p:cNvGrpSpPr>
          <p:nvPr/>
        </p:nvGrpSpPr>
        <p:grpSpPr bwMode="auto">
          <a:xfrm>
            <a:off x="6069013" y="1858963"/>
            <a:ext cx="1277937" cy="1789112"/>
            <a:chOff x="6653241" y="2443149"/>
            <a:chExt cx="1277955" cy="1789137"/>
          </a:xfrm>
        </p:grpSpPr>
        <p:sp>
          <p:nvSpPr>
            <p:cNvPr id="98329" name="Rectangle 161"/>
            <p:cNvSpPr>
              <a:spLocks noChangeArrowheads="1"/>
            </p:cNvSpPr>
            <p:nvPr/>
          </p:nvSpPr>
          <p:spPr bwMode="auto">
            <a:xfrm>
              <a:off x="7383501" y="2443149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0" name="Rectangle 162"/>
            <p:cNvSpPr>
              <a:spLocks noChangeArrowheads="1"/>
            </p:cNvSpPr>
            <p:nvPr/>
          </p:nvSpPr>
          <p:spPr bwMode="auto">
            <a:xfrm>
              <a:off x="7748316" y="2443149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1" name="Rectangle 163"/>
            <p:cNvSpPr>
              <a:spLocks noChangeArrowheads="1"/>
            </p:cNvSpPr>
            <p:nvPr/>
          </p:nvSpPr>
          <p:spPr bwMode="auto">
            <a:xfrm>
              <a:off x="7383501" y="3775086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2" name="Rectangle 164"/>
            <p:cNvSpPr>
              <a:spLocks noChangeArrowheads="1"/>
            </p:cNvSpPr>
            <p:nvPr/>
          </p:nvSpPr>
          <p:spPr bwMode="auto">
            <a:xfrm>
              <a:off x="7748316" y="3775086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3" name="Rectangle 165"/>
            <p:cNvSpPr>
              <a:spLocks noChangeArrowheads="1"/>
            </p:cNvSpPr>
            <p:nvPr/>
          </p:nvSpPr>
          <p:spPr bwMode="auto">
            <a:xfrm>
              <a:off x="6653241" y="2460618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8334" name="Rectangle 166"/>
            <p:cNvSpPr>
              <a:spLocks noChangeArrowheads="1"/>
            </p:cNvSpPr>
            <p:nvPr/>
          </p:nvSpPr>
          <p:spPr bwMode="auto">
            <a:xfrm>
              <a:off x="6689754" y="3775086"/>
              <a:ext cx="182880" cy="457200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168" name="Picture 2" descr="http://euclid.hamline.edu/~arundquist/latex/showequation.php?eqn_id=9454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75563" y="2179638"/>
            <a:ext cx="4016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4" descr="http://euclid.hamline.edu/~arundquist/latex/showequation.php?eqn_id=9454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27950" y="3575050"/>
            <a:ext cx="385763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6" descr="http://euclid.hamline.edu/~arundquist/latex/showequation.php?eqn_id=94550"/>
          <p:cNvPicPr>
            <a:picLocks noChangeAspect="1" noChangeArrowheads="1"/>
          </p:cNvPicPr>
          <p:nvPr/>
        </p:nvPicPr>
        <p:blipFill>
          <a:blip r:embed="rId13"/>
          <a:srcRect l="74242" t="-418"/>
          <a:stretch>
            <a:fillRect/>
          </a:stretch>
        </p:blipFill>
        <p:spPr bwMode="auto">
          <a:xfrm>
            <a:off x="6178550" y="4852988"/>
            <a:ext cx="4746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" name="TextBox 171"/>
          <p:cNvSpPr txBox="1">
            <a:spLocks noChangeArrowheads="1"/>
          </p:cNvSpPr>
          <p:nvPr/>
        </p:nvSpPr>
        <p:spPr bwMode="auto">
          <a:xfrm>
            <a:off x="5046663" y="5181600"/>
            <a:ext cx="409733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Histogram intersection counts number of possible matches at a given partitioning.</a:t>
            </a:r>
          </a:p>
        </p:txBody>
      </p:sp>
      <p:pic>
        <p:nvPicPr>
          <p:cNvPr id="98326" name="Picture 26" descr="xset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4700" y="6496050"/>
            <a:ext cx="155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27" name="Picture 12" descr="yse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965450" y="6496050"/>
            <a:ext cx="16065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28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85800" y="4800600"/>
            <a:ext cx="8001000" cy="914400"/>
          </a:xfrm>
          <a:prstGeom prst="rect">
            <a:avLst/>
          </a:prstGeom>
          <a:solidFill>
            <a:srgbClr val="FFFF00">
              <a:alpha val="1803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Computing the partial matching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3505200"/>
          </a:xfrm>
        </p:spPr>
        <p:txBody>
          <a:bodyPr/>
          <a:lstStyle/>
          <a:p>
            <a:pPr eaLnBrk="1" hangingPunct="1"/>
            <a:r>
              <a:rPr lang="en-US" sz="2800" smtClean="0"/>
              <a:t>Earth Mover’s Distance</a:t>
            </a:r>
          </a:p>
          <a:p>
            <a:pPr lvl="1" eaLnBrk="1" hangingPunct="1">
              <a:buFontTx/>
              <a:buNone/>
            </a:pPr>
            <a:r>
              <a:rPr lang="en-US" sz="2000" i="1" smtClean="0"/>
              <a:t>[Rubner, Tomasi, Guibas 1998]</a:t>
            </a:r>
          </a:p>
          <a:p>
            <a:pPr eaLnBrk="1" hangingPunct="1"/>
            <a:r>
              <a:rPr lang="en-US" sz="2800" smtClean="0"/>
              <a:t>Hungarian method</a:t>
            </a:r>
          </a:p>
          <a:p>
            <a:pPr lvl="1" eaLnBrk="1" hangingPunct="1">
              <a:buFontTx/>
              <a:buNone/>
            </a:pPr>
            <a:r>
              <a:rPr lang="en-US" sz="2000" i="1" smtClean="0"/>
              <a:t>[Kuhn, 1955]</a:t>
            </a:r>
            <a:r>
              <a:rPr lang="en-US" sz="2400" smtClean="0"/>
              <a:t> 		       </a:t>
            </a:r>
            <a:endParaRPr lang="en-US" sz="2000" i="1" smtClean="0"/>
          </a:p>
          <a:p>
            <a:pPr eaLnBrk="1" hangingPunct="1"/>
            <a:r>
              <a:rPr lang="en-US" sz="2800" smtClean="0"/>
              <a:t>Greedy matching		</a:t>
            </a:r>
          </a:p>
          <a:p>
            <a:pPr eaLnBrk="1" hangingPunct="1">
              <a:buFontTx/>
              <a:buNone/>
            </a:pPr>
            <a:r>
              <a:rPr lang="en-US" sz="2800" smtClean="0"/>
              <a:t>           …</a:t>
            </a:r>
          </a:p>
          <a:p>
            <a:pPr eaLnBrk="1" hangingPunct="1"/>
            <a:r>
              <a:rPr lang="en-US" sz="2800" smtClean="0"/>
              <a:t>Pyramid match		      	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152400" y="5867400"/>
            <a:ext cx="8534400" cy="519113"/>
          </a:xfrm>
          <a:prstGeom prst="rect">
            <a:avLst/>
          </a:prstGeom>
          <a:noFill/>
          <a:ln w="57150">
            <a:noFill/>
            <a:miter lim="800000"/>
            <a:headEnd type="none" w="med" len="sm"/>
            <a:tailEnd type="none" w="med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000000"/>
                </a:solidFill>
              </a:rPr>
              <a:t>for sets with              features of dimension</a:t>
            </a:r>
            <a:endParaRPr lang="en-US" sz="2800" i="1">
              <a:solidFill>
                <a:srgbClr val="000000"/>
              </a:solidFill>
            </a:endParaRPr>
          </a:p>
        </p:txBody>
      </p:sp>
      <p:pic>
        <p:nvPicPr>
          <p:cNvPr id="104454" name="Picture 6" descr="dmsqlog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795713"/>
            <a:ext cx="2720975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5" name="Picture 7" descr="dmcub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2900363"/>
            <a:ext cx="1573213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6" name="Picture 8" descr="dm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67513" y="4930775"/>
            <a:ext cx="1766887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7" name="Picture 9" descr="dmcubedlog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5813" y="1981200"/>
            <a:ext cx="2668587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8" name="Picture 10" descr="o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5908675"/>
            <a:ext cx="1066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9" name="Picture 11" descr="d"/>
          <p:cNvPicPr>
            <a:picLocks noChangeAspect="1" noChangeArrowheads="1"/>
          </p:cNvPicPr>
          <p:nvPr/>
        </p:nvPicPr>
        <p:blipFill>
          <a:blip r:embed="rId8">
            <a:grayscl/>
          </a:blip>
          <a:srcRect/>
          <a:stretch>
            <a:fillRect/>
          </a:stretch>
        </p:blipFill>
        <p:spPr bwMode="auto">
          <a:xfrm>
            <a:off x="7848600" y="5895975"/>
            <a:ext cx="27463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60" name="Text Box 12"/>
          <p:cNvSpPr txBox="1">
            <a:spLocks noChangeArrowheads="1"/>
          </p:cNvSpPr>
          <p:nvPr/>
        </p:nvSpPr>
        <p:spPr bwMode="auto">
          <a:xfrm>
            <a:off x="1162050" y="5326063"/>
            <a:ext cx="441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rgbClr val="000000"/>
                </a:solidFill>
              </a:rPr>
              <a:t>[Grauman and Darrell, ICCV 2005]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6"/>
          <p:cNvSpPr>
            <a:spLocks noChangeArrowheads="1"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>
                <a:solidFill>
                  <a:srgbClr val="000000"/>
                </a:solidFill>
              </a:rPr>
              <a:t>Recognition on the ETH-80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42875" y="2384425"/>
            <a:ext cx="9001125" cy="3636963"/>
            <a:chOff x="71438" y="1376363"/>
            <a:chExt cx="9001125" cy="3636962"/>
          </a:xfrm>
        </p:grpSpPr>
        <p:pic>
          <p:nvPicPr>
            <p:cNvPr id="106521" name="Picture 30" descr="eth80_1"/>
            <p:cNvPicPr>
              <a:picLocks noChangeAspect="1" noChangeArrowheads="1"/>
            </p:cNvPicPr>
            <p:nvPr/>
          </p:nvPicPr>
          <p:blipFill>
            <a:blip r:embed="rId3"/>
            <a:srcRect l="7092" t="6329" b="7343"/>
            <a:stretch>
              <a:fillRect/>
            </a:stretch>
          </p:blipFill>
          <p:spPr bwMode="auto">
            <a:xfrm>
              <a:off x="395288" y="1700213"/>
              <a:ext cx="4140200" cy="306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522" name="Picture 31" descr="eth80_2"/>
            <p:cNvPicPr>
              <a:picLocks noChangeAspect="1" noChangeArrowheads="1"/>
            </p:cNvPicPr>
            <p:nvPr/>
          </p:nvPicPr>
          <p:blipFill>
            <a:blip r:embed="rId4"/>
            <a:srcRect l="7397" t="6329" b="5911"/>
            <a:stretch>
              <a:fillRect/>
            </a:stretch>
          </p:blipFill>
          <p:spPr bwMode="auto">
            <a:xfrm>
              <a:off x="5038725" y="1592263"/>
              <a:ext cx="4033838" cy="320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523" name="Text Box 32"/>
            <p:cNvSpPr txBox="1">
              <a:spLocks noChangeArrowheads="1"/>
            </p:cNvSpPr>
            <p:nvPr/>
          </p:nvSpPr>
          <p:spPr bwMode="auto">
            <a:xfrm rot="-5400000">
              <a:off x="-1366044" y="2885282"/>
              <a:ext cx="324167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</a:rPr>
                <a:t>Recognition accuracy (%)</a:t>
              </a:r>
            </a:p>
          </p:txBody>
        </p:sp>
        <p:sp>
          <p:nvSpPr>
            <p:cNvPr id="106524" name="Rectangle 34"/>
            <p:cNvSpPr>
              <a:spLocks noChangeArrowheads="1"/>
            </p:cNvSpPr>
            <p:nvPr/>
          </p:nvSpPr>
          <p:spPr bwMode="auto">
            <a:xfrm>
              <a:off x="1547813" y="1376363"/>
              <a:ext cx="828675" cy="3603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525" name="Text Box 35"/>
            <p:cNvSpPr txBox="1">
              <a:spLocks noChangeArrowheads="1"/>
            </p:cNvSpPr>
            <p:nvPr/>
          </p:nvSpPr>
          <p:spPr bwMode="auto">
            <a:xfrm rot="-5400000">
              <a:off x="3272631" y="3102770"/>
              <a:ext cx="324167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rgbClr val="000000"/>
                  </a:solidFill>
                </a:rPr>
                <a:t>Testing </a:t>
              </a:r>
              <a:r>
                <a:rPr lang="en-US" b="1" dirty="0">
                  <a:solidFill>
                    <a:srgbClr val="000000"/>
                  </a:solidFill>
                </a:rPr>
                <a:t>time (s)</a:t>
              </a:r>
            </a:p>
          </p:txBody>
        </p:sp>
        <p:sp>
          <p:nvSpPr>
            <p:cNvPr id="106526" name="Text Box 38"/>
            <p:cNvSpPr txBox="1">
              <a:spLocks noChangeArrowheads="1"/>
            </p:cNvSpPr>
            <p:nvPr/>
          </p:nvSpPr>
          <p:spPr bwMode="auto">
            <a:xfrm>
              <a:off x="463550" y="4646613"/>
              <a:ext cx="45037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</a:rPr>
                <a:t>Mean number of features per set (m)</a:t>
              </a:r>
            </a:p>
          </p:txBody>
        </p:sp>
      </p:grpSp>
      <p:sp>
        <p:nvSpPr>
          <p:cNvPr id="338983" name="Text Box 39"/>
          <p:cNvSpPr txBox="1">
            <a:spLocks noChangeArrowheads="1"/>
          </p:cNvSpPr>
          <p:nvPr/>
        </p:nvSpPr>
        <p:spPr bwMode="auto">
          <a:xfrm>
            <a:off x="5076825" y="5656263"/>
            <a:ext cx="4503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Mean number of features per set (m)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555625" y="1012825"/>
            <a:ext cx="3962400" cy="1512888"/>
            <a:chOff x="2527272" y="1012806"/>
            <a:chExt cx="3962400" cy="1512887"/>
          </a:xfrm>
        </p:grpSpPr>
        <p:sp>
          <p:nvSpPr>
            <p:cNvPr id="106505" name="Text Box 5"/>
            <p:cNvSpPr txBox="1">
              <a:spLocks noChangeArrowheads="1"/>
            </p:cNvSpPr>
            <p:nvPr/>
          </p:nvSpPr>
          <p:spPr bwMode="auto">
            <a:xfrm>
              <a:off x="2603472" y="1089006"/>
              <a:ext cx="3048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pic>
          <p:nvPicPr>
            <p:cNvPr id="106506" name="Picture 6" descr="quadcompl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18072" y="1435081"/>
              <a:ext cx="1219200" cy="4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507" name="Rectangle 8"/>
            <p:cNvSpPr>
              <a:spLocks noChangeArrowheads="1"/>
            </p:cNvSpPr>
            <p:nvPr/>
          </p:nvSpPr>
          <p:spPr bwMode="auto">
            <a:xfrm>
              <a:off x="5041872" y="1012806"/>
              <a:ext cx="14478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106508" name="Rectangle 9"/>
            <p:cNvSpPr>
              <a:spLocks noChangeArrowheads="1"/>
            </p:cNvSpPr>
            <p:nvPr/>
          </p:nvSpPr>
          <p:spPr bwMode="auto">
            <a:xfrm>
              <a:off x="2527272" y="1012806"/>
              <a:ext cx="2514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Kernel</a:t>
              </a:r>
            </a:p>
          </p:txBody>
        </p:sp>
        <p:sp>
          <p:nvSpPr>
            <p:cNvPr id="106509" name="Rectangle 10"/>
            <p:cNvSpPr>
              <a:spLocks noChangeArrowheads="1"/>
            </p:cNvSpPr>
            <p:nvPr/>
          </p:nvSpPr>
          <p:spPr bwMode="auto">
            <a:xfrm>
              <a:off x="2527272" y="2004993"/>
              <a:ext cx="25146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Pyramid match</a:t>
              </a:r>
            </a:p>
          </p:txBody>
        </p:sp>
        <p:sp>
          <p:nvSpPr>
            <p:cNvPr id="106510" name="Rectangle 11"/>
            <p:cNvSpPr>
              <a:spLocks noChangeArrowheads="1"/>
            </p:cNvSpPr>
            <p:nvPr/>
          </p:nvSpPr>
          <p:spPr bwMode="auto">
            <a:xfrm>
              <a:off x="2535209" y="1430318"/>
              <a:ext cx="2514600" cy="64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Match [Wallraven et al.]</a:t>
              </a:r>
            </a:p>
          </p:txBody>
        </p:sp>
        <p:sp>
          <p:nvSpPr>
            <p:cNvPr id="106511" name="Line 13"/>
            <p:cNvSpPr>
              <a:spLocks noChangeShapeType="1"/>
            </p:cNvSpPr>
            <p:nvPr/>
          </p:nvSpPr>
          <p:spPr bwMode="auto">
            <a:xfrm>
              <a:off x="2527272" y="1012806"/>
              <a:ext cx="39624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2" name="Line 14"/>
            <p:cNvSpPr>
              <a:spLocks noChangeShapeType="1"/>
            </p:cNvSpPr>
            <p:nvPr/>
          </p:nvSpPr>
          <p:spPr bwMode="auto">
            <a:xfrm>
              <a:off x="2527272" y="1966893"/>
              <a:ext cx="396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3" name="Line 15"/>
            <p:cNvSpPr>
              <a:spLocks noChangeShapeType="1"/>
            </p:cNvSpPr>
            <p:nvPr/>
          </p:nvSpPr>
          <p:spPr bwMode="auto">
            <a:xfrm>
              <a:off x="2527272" y="2519343"/>
              <a:ext cx="39624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4" name="Line 16"/>
            <p:cNvSpPr>
              <a:spLocks noChangeShapeType="1"/>
            </p:cNvSpPr>
            <p:nvPr/>
          </p:nvSpPr>
          <p:spPr bwMode="auto">
            <a:xfrm>
              <a:off x="2527272" y="1012806"/>
              <a:ext cx="0" cy="1506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5" name="Line 17"/>
            <p:cNvSpPr>
              <a:spLocks noChangeShapeType="1"/>
            </p:cNvSpPr>
            <p:nvPr/>
          </p:nvSpPr>
          <p:spPr bwMode="auto">
            <a:xfrm>
              <a:off x="6489672" y="1012806"/>
              <a:ext cx="0" cy="1506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6" name="Line 18"/>
            <p:cNvSpPr>
              <a:spLocks noChangeShapeType="1"/>
            </p:cNvSpPr>
            <p:nvPr/>
          </p:nvSpPr>
          <p:spPr bwMode="auto">
            <a:xfrm>
              <a:off x="5041872" y="1012806"/>
              <a:ext cx="0" cy="1470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7" name="Line 19"/>
            <p:cNvSpPr>
              <a:spLocks noChangeShapeType="1"/>
            </p:cNvSpPr>
            <p:nvPr/>
          </p:nvSpPr>
          <p:spPr bwMode="auto">
            <a:xfrm>
              <a:off x="2527272" y="1393806"/>
              <a:ext cx="396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18" name="Line 20"/>
            <p:cNvSpPr>
              <a:spLocks noChangeShapeType="1"/>
            </p:cNvSpPr>
            <p:nvPr/>
          </p:nvSpPr>
          <p:spPr bwMode="auto">
            <a:xfrm>
              <a:off x="2527272" y="1393806"/>
              <a:ext cx="396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6519" name="Picture 41" descr="dml"/>
            <p:cNvPicPr>
              <a:picLocks noChangeAspect="1" noChangeArrowheads="1"/>
            </p:cNvPicPr>
            <p:nvPr/>
          </p:nvPicPr>
          <p:blipFill>
            <a:blip r:embed="rId6"/>
            <a:srcRect l="91734"/>
            <a:stretch>
              <a:fillRect/>
            </a:stretch>
          </p:blipFill>
          <p:spPr bwMode="auto">
            <a:xfrm>
              <a:off x="6092797" y="1985943"/>
              <a:ext cx="125412" cy="468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520" name="Picture 42" descr="dml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8FCF8"/>
                </a:clrFrom>
                <a:clrTo>
                  <a:srgbClr val="F8FCF8">
                    <a:alpha val="0"/>
                  </a:srgbClr>
                </a:clrTo>
              </a:clrChange>
            </a:blip>
            <a:srcRect r="26595" b="-18260"/>
            <a:stretch>
              <a:fillRect/>
            </a:stretch>
          </p:blipFill>
          <p:spPr bwMode="auto">
            <a:xfrm>
              <a:off x="5121247" y="2020868"/>
              <a:ext cx="1011237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6502" name="Picture 3" descr="legen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/>
          <a:srcRect r="57616" b="57895"/>
          <a:stretch>
            <a:fillRect/>
          </a:stretch>
        </p:blipFill>
        <p:spPr>
          <a:xfrm>
            <a:off x="2147483647" y="2147483647"/>
            <a:ext cx="967740000" cy="362902500"/>
          </a:xfrm>
        </p:spPr>
      </p:pic>
      <p:pic>
        <p:nvPicPr>
          <p:cNvPr id="106503" name="Picture 4" descr="legen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7"/>
          <a:srcRect t="42105" r="57616"/>
          <a:stretch>
            <a:fillRect/>
          </a:stretch>
        </p:blipFill>
        <p:spPr>
          <a:xfrm>
            <a:off x="2147483647" y="2147483647"/>
            <a:ext cx="967740000" cy="498990938"/>
          </a:xfrm>
        </p:spPr>
      </p:pic>
      <p:sp>
        <p:nvSpPr>
          <p:cNvPr id="106504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Slide credit: Kristen Grauman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-649288" y="1973263"/>
            <a:ext cx="4800601" cy="2727325"/>
            <a:chOff x="-649359" y="2333610"/>
            <a:chExt cx="4800600" cy="2727353"/>
          </a:xfrm>
        </p:grpSpPr>
        <p:pic>
          <p:nvPicPr>
            <p:cNvPr id="109596" name="Picture 2"/>
            <p:cNvPicPr>
              <a:picLocks noChangeAspect="1" noChangeArrowheads="1"/>
            </p:cNvPicPr>
            <p:nvPr/>
          </p:nvPicPr>
          <p:blipFill>
            <a:blip r:embed="rId3"/>
            <a:srcRect l="17969" t="38814" r="14844" b="6200"/>
            <a:stretch>
              <a:fillRect/>
            </a:stretch>
          </p:blipFill>
          <p:spPr bwMode="auto">
            <a:xfrm>
              <a:off x="7876" y="2333610"/>
              <a:ext cx="3386600" cy="200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97" name="TextBox 4"/>
            <p:cNvSpPr txBox="1">
              <a:spLocks noChangeArrowheads="1"/>
            </p:cNvSpPr>
            <p:nvPr/>
          </p:nvSpPr>
          <p:spPr bwMode="auto">
            <a:xfrm>
              <a:off x="-649359" y="4414851"/>
              <a:ext cx="4800600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Spatial Pyramid Match Kernel</a:t>
              </a:r>
            </a:p>
            <a:p>
              <a:pPr algn="ctr"/>
              <a:r>
                <a:rPr lang="en-US">
                  <a:latin typeface="Calibri" pitchFamily="34" charset="0"/>
                </a:rPr>
                <a:t>Lazebnik, Schmid, Ponce, 2006.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835775" y="2082800"/>
            <a:ext cx="2308225" cy="2859088"/>
            <a:chOff x="6835806" y="2479662"/>
            <a:chExt cx="2308194" cy="2858519"/>
          </a:xfrm>
        </p:grpSpPr>
        <p:sp>
          <p:nvSpPr>
            <p:cNvPr id="109591" name="TextBox 18"/>
            <p:cNvSpPr txBox="1">
              <a:spLocks noChangeArrowheads="1"/>
            </p:cNvSpPr>
            <p:nvPr/>
          </p:nvSpPr>
          <p:spPr bwMode="auto">
            <a:xfrm>
              <a:off x="6900950" y="4414851"/>
              <a:ext cx="2162209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Dual-space Pyramid Matching Hu et al., 2007. </a:t>
              </a:r>
            </a:p>
          </p:txBody>
        </p:sp>
        <p:pic>
          <p:nvPicPr>
            <p:cNvPr id="109592" name="Picture 9"/>
            <p:cNvPicPr>
              <a:picLocks noChangeAspect="1" noChangeArrowheads="1"/>
            </p:cNvPicPr>
            <p:nvPr/>
          </p:nvPicPr>
          <p:blipFill>
            <a:blip r:embed="rId4"/>
            <a:srcRect l="63281" t="31671" r="3125" b="50000"/>
            <a:stretch>
              <a:fillRect/>
            </a:stretch>
          </p:blipFill>
          <p:spPr bwMode="auto">
            <a:xfrm>
              <a:off x="6835806" y="3429000"/>
              <a:ext cx="2308194" cy="949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93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37899" y="2484701"/>
              <a:ext cx="947245" cy="834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94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92768" y="2479662"/>
              <a:ext cx="756501" cy="834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95" name="Picture 1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588430" y="2481100"/>
              <a:ext cx="506073" cy="834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184525" y="1316038"/>
            <a:ext cx="3651250" cy="3625850"/>
            <a:chOff x="3184506" y="1712889"/>
            <a:chExt cx="3651300" cy="3625292"/>
          </a:xfrm>
        </p:grpSpPr>
        <p:sp>
          <p:nvSpPr>
            <p:cNvPr id="109578" name="TextBox 6"/>
            <p:cNvSpPr txBox="1">
              <a:spLocks noChangeArrowheads="1"/>
            </p:cNvSpPr>
            <p:nvPr/>
          </p:nvSpPr>
          <p:spPr bwMode="auto">
            <a:xfrm>
              <a:off x="3184506" y="4414851"/>
              <a:ext cx="36513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Representing Shape with a Pyramid Kernel  </a:t>
              </a:r>
            </a:p>
            <a:p>
              <a:pPr algn="ctr"/>
              <a:r>
                <a:rPr lang="en-US">
                  <a:latin typeface="Calibri" pitchFamily="34" charset="0"/>
                </a:rPr>
                <a:t>Bosch &amp; Zisserman, 2007.</a:t>
              </a:r>
            </a:p>
          </p:txBody>
        </p: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3513123" y="1712889"/>
              <a:ext cx="3020290" cy="2671797"/>
              <a:chOff x="3440097" y="1712889"/>
              <a:chExt cx="3020290" cy="2671797"/>
            </a:xfrm>
          </p:grpSpPr>
          <p:grpSp>
            <p:nvGrpSpPr>
              <p:cNvPr id="6" name="Group 20"/>
              <p:cNvGrpSpPr>
                <a:grpSpLocks/>
              </p:cNvGrpSpPr>
              <p:nvPr/>
            </p:nvGrpSpPr>
            <p:grpSpPr bwMode="auto">
              <a:xfrm>
                <a:off x="3476610" y="2187558"/>
                <a:ext cx="2983777" cy="2197128"/>
                <a:chOff x="1285830" y="4992711"/>
                <a:chExt cx="2983777" cy="2197128"/>
              </a:xfrm>
            </p:grpSpPr>
            <p:pic>
              <p:nvPicPr>
                <p:cNvPr id="109582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35210" t="29387" r="51978" b="54269"/>
                <a:stretch>
                  <a:fillRect/>
                </a:stretch>
              </p:blipFill>
              <p:spPr bwMode="auto">
                <a:xfrm>
                  <a:off x="2271681" y="4992711"/>
                  <a:ext cx="876312" cy="8096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583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18750" t="60474" r="67902" b="10107"/>
                <a:stretch>
                  <a:fillRect/>
                </a:stretch>
              </p:blipFill>
              <p:spPr bwMode="auto">
                <a:xfrm>
                  <a:off x="1285830" y="5729319"/>
                  <a:ext cx="912825" cy="14572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584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50786" t="28778" r="35156" b="54269"/>
                <a:stretch>
                  <a:fillRect/>
                </a:stretch>
              </p:blipFill>
              <p:spPr bwMode="auto">
                <a:xfrm>
                  <a:off x="3221019" y="4999059"/>
                  <a:ext cx="961358" cy="8397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585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50252" t="60474" r="35156" b="10107"/>
                <a:stretch>
                  <a:fillRect/>
                </a:stretch>
              </p:blipFill>
              <p:spPr bwMode="auto">
                <a:xfrm>
                  <a:off x="3184506" y="5732541"/>
                  <a:ext cx="997871" cy="14572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586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34235" t="60474" r="50816" b="10107"/>
                <a:stretch>
                  <a:fillRect/>
                </a:stretch>
              </p:blipFill>
              <p:spPr bwMode="auto">
                <a:xfrm>
                  <a:off x="2198655" y="5729319"/>
                  <a:ext cx="1022364" cy="14572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587" name="Picture 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 l="18750" t="29515" r="67554" b="55263"/>
                <a:stretch>
                  <a:fillRect/>
                </a:stretch>
              </p:blipFill>
              <p:spPr bwMode="auto">
                <a:xfrm>
                  <a:off x="1285830" y="4999059"/>
                  <a:ext cx="936642" cy="7540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9588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1478684" y="6532605"/>
                  <a:ext cx="829510" cy="2679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>
                      <a:latin typeface="Calibri" pitchFamily="34" charset="0"/>
                    </a:rPr>
                    <a:t>L=0</a:t>
                  </a:r>
                </a:p>
              </p:txBody>
            </p:sp>
            <p:sp>
              <p:nvSpPr>
                <p:cNvPr id="109589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54246" y="6520251"/>
                  <a:ext cx="829510" cy="2679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>
                      <a:latin typeface="Calibri" pitchFamily="34" charset="0"/>
                    </a:rPr>
                    <a:t>L=1</a:t>
                  </a:r>
                </a:p>
              </p:txBody>
            </p:sp>
            <p:sp>
              <p:nvSpPr>
                <p:cNvPr id="10959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3440097" y="6520251"/>
                  <a:ext cx="829510" cy="2679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>
                      <a:latin typeface="Calibri" pitchFamily="34" charset="0"/>
                    </a:rPr>
                    <a:t>L=2</a:t>
                  </a:r>
                </a:p>
              </p:txBody>
            </p:sp>
          </p:grpSp>
          <p:sp>
            <p:nvSpPr>
              <p:cNvPr id="109581" name="Rectangle 21"/>
              <p:cNvSpPr>
                <a:spLocks noChangeArrowheads="1"/>
              </p:cNvSpPr>
              <p:nvPr/>
            </p:nvSpPr>
            <p:spPr bwMode="auto">
              <a:xfrm>
                <a:off x="3440097" y="1712889"/>
                <a:ext cx="2921040" cy="54769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37893" name="Title 1"/>
          <p:cNvSpPr>
            <a:spLocks noGrp="1"/>
          </p:cNvSpPr>
          <p:nvPr>
            <p:ph type="title"/>
          </p:nvPr>
        </p:nvSpPr>
        <p:spPr>
          <a:xfrm>
            <a:off x="-28575" y="252413"/>
            <a:ext cx="91440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Pyramid match kernel: </a:t>
            </a:r>
            <a:r>
              <a:rPr lang="en-US" sz="3600" smtClean="0"/>
              <a:t>examples of</a:t>
            </a:r>
            <a:r>
              <a:rPr lang="en-US" sz="4000" smtClean="0"/>
              <a:t/>
            </a:r>
            <a:br>
              <a:rPr lang="en-US" sz="4000" smtClean="0"/>
            </a:br>
            <a:r>
              <a:rPr lang="en-US" sz="3600" smtClean="0"/>
              <a:t>extensions and applications by other groups</a:t>
            </a:r>
          </a:p>
        </p:txBody>
      </p:sp>
      <p:sp>
        <p:nvSpPr>
          <p:cNvPr id="61446" name="TextBox 26"/>
          <p:cNvSpPr txBox="1">
            <a:spLocks noChangeArrowheads="1"/>
          </p:cNvSpPr>
          <p:nvPr/>
        </p:nvSpPr>
        <p:spPr bwMode="auto">
          <a:xfrm>
            <a:off x="482600" y="5029200"/>
            <a:ext cx="24098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Scene recognition</a:t>
            </a:r>
          </a:p>
        </p:txBody>
      </p:sp>
      <p:sp>
        <p:nvSpPr>
          <p:cNvPr id="61447" name="TextBox 28"/>
          <p:cNvSpPr txBox="1">
            <a:spLocks noChangeArrowheads="1"/>
          </p:cNvSpPr>
          <p:nvPr/>
        </p:nvSpPr>
        <p:spPr bwMode="auto">
          <a:xfrm>
            <a:off x="3659188" y="5029200"/>
            <a:ext cx="26289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Shape representation</a:t>
            </a:r>
          </a:p>
        </p:txBody>
      </p:sp>
      <p:sp>
        <p:nvSpPr>
          <p:cNvPr id="61448" name="TextBox 29"/>
          <p:cNvSpPr txBox="1">
            <a:spLocks noChangeArrowheads="1"/>
          </p:cNvSpPr>
          <p:nvPr/>
        </p:nvSpPr>
        <p:spPr bwMode="auto">
          <a:xfrm>
            <a:off x="6397625" y="5029200"/>
            <a:ext cx="317658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Medical image classification</a:t>
            </a:r>
          </a:p>
        </p:txBody>
      </p:sp>
      <p:sp>
        <p:nvSpPr>
          <p:cNvPr id="109577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credit: Kristen Grauman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  <p:bldP spid="61447" grpId="0"/>
      <p:bldP spid="614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63525" y="1676400"/>
            <a:ext cx="3286125" cy="3851275"/>
            <a:chOff x="263466" y="1676376"/>
            <a:chExt cx="3286170" cy="3851139"/>
          </a:xfrm>
        </p:grpSpPr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263466" y="1676376"/>
              <a:ext cx="3244812" cy="3851139"/>
              <a:chOff x="76200" y="1038381"/>
              <a:chExt cx="3244812" cy="3851139"/>
            </a:xfrm>
          </p:grpSpPr>
          <p:pic>
            <p:nvPicPr>
              <p:cNvPr id="110615" name="Picture 19"/>
              <p:cNvPicPr>
                <a:picLocks noChangeAspect="1" noChangeArrowheads="1"/>
              </p:cNvPicPr>
              <p:nvPr/>
            </p:nvPicPr>
            <p:blipFill>
              <a:blip r:embed="rId3"/>
              <a:srcRect l="8594" t="33827" r="75781" b="44609"/>
              <a:stretch>
                <a:fillRect/>
              </a:stretch>
            </p:blipFill>
            <p:spPr bwMode="auto">
              <a:xfrm>
                <a:off x="76200" y="2151661"/>
                <a:ext cx="914400" cy="91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38"/>
              <p:cNvGrpSpPr>
                <a:grpSpLocks/>
              </p:cNvGrpSpPr>
              <p:nvPr/>
            </p:nvGrpSpPr>
            <p:grpSpPr bwMode="auto">
              <a:xfrm>
                <a:off x="152400" y="1038381"/>
                <a:ext cx="3168612" cy="3851139"/>
                <a:chOff x="152400" y="1038381"/>
                <a:chExt cx="3168612" cy="3851139"/>
              </a:xfrm>
            </p:grpSpPr>
            <p:pic>
              <p:nvPicPr>
                <p:cNvPr id="27" name="Picture 5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</a:blip>
                <a:srcRect l="31250" t="45283" r="19531" b="28841"/>
                <a:stretch>
                  <a:fillRect/>
                </a:stretch>
              </p:blipFill>
              <p:spPr bwMode="auto">
                <a:xfrm>
                  <a:off x="152400" y="1038381"/>
                  <a:ext cx="2922567" cy="11132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10618" name="Picture 6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44531" t="40295" r="39844" b="51077"/>
                <a:stretch>
                  <a:fillRect/>
                </a:stretch>
              </p:blipFill>
              <p:spPr bwMode="auto">
                <a:xfrm>
                  <a:off x="1981200" y="2151661"/>
                  <a:ext cx="1143000" cy="457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19" name="Picture 6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26823" t="33827" r="57031" b="44609"/>
                <a:stretch>
                  <a:fillRect/>
                </a:stretch>
              </p:blipFill>
              <p:spPr bwMode="auto">
                <a:xfrm>
                  <a:off x="1066800" y="2151661"/>
                  <a:ext cx="944879" cy="914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20" name="Picture 6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62500" t="41374" r="21875" b="51077"/>
                <a:stretch>
                  <a:fillRect/>
                </a:stretch>
              </p:blipFill>
              <p:spPr bwMode="auto">
                <a:xfrm>
                  <a:off x="1981200" y="2665975"/>
                  <a:ext cx="1143000" cy="4000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21" name="Picture 7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 l="61673" t="35983" r="14304" b="38783"/>
                <a:stretch>
                  <a:fillRect/>
                </a:stretch>
              </p:blipFill>
              <p:spPr bwMode="auto">
                <a:xfrm>
                  <a:off x="152400" y="3065997"/>
                  <a:ext cx="1676400" cy="12758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0622" name="Rectangle 16"/>
                <p:cNvSpPr>
                  <a:spLocks noChangeArrowheads="1"/>
                </p:cNvSpPr>
                <p:nvPr/>
              </p:nvSpPr>
              <p:spPr bwMode="auto">
                <a:xfrm>
                  <a:off x="1524000" y="3142192"/>
                  <a:ext cx="533400" cy="914335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pic>
              <p:nvPicPr>
                <p:cNvPr id="110623" name="Picture 7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 l="34375" t="35983" r="43787" b="38062"/>
                <a:stretch>
                  <a:fillRect/>
                </a:stretch>
              </p:blipFill>
              <p:spPr bwMode="auto">
                <a:xfrm>
                  <a:off x="1797012" y="3065997"/>
                  <a:ext cx="1524000" cy="13123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0624" name="Rectangle 36"/>
                <p:cNvSpPr>
                  <a:spLocks noChangeArrowheads="1"/>
                </p:cNvSpPr>
                <p:nvPr/>
              </p:nvSpPr>
              <p:spPr bwMode="auto">
                <a:xfrm>
                  <a:off x="1030239" y="4086233"/>
                  <a:ext cx="1058877" cy="547695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10625" name="Rectangle 37"/>
                <p:cNvSpPr>
                  <a:spLocks noChangeArrowheads="1"/>
                </p:cNvSpPr>
                <p:nvPr/>
              </p:nvSpPr>
              <p:spPr bwMode="auto">
                <a:xfrm>
                  <a:off x="1760499" y="4341825"/>
                  <a:ext cx="1058877" cy="547695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 pitchFamily="34" charset="0"/>
                  </a:endParaRPr>
                </a:p>
              </p:txBody>
            </p:sp>
          </p:grpSp>
        </p:grpSp>
        <p:sp>
          <p:nvSpPr>
            <p:cNvPr id="110612" name="Rectangle 40"/>
            <p:cNvSpPr>
              <a:spLocks noChangeArrowheads="1"/>
            </p:cNvSpPr>
            <p:nvPr/>
          </p:nvSpPr>
          <p:spPr bwMode="auto">
            <a:xfrm>
              <a:off x="373005" y="4743468"/>
              <a:ext cx="3176631" cy="62072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0613" name="TextBox 41"/>
            <p:cNvSpPr txBox="1">
              <a:spLocks noChangeArrowheads="1"/>
            </p:cNvSpPr>
            <p:nvPr/>
          </p:nvSpPr>
          <p:spPr bwMode="auto">
            <a:xfrm>
              <a:off x="373005" y="4633929"/>
              <a:ext cx="9493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wave</a:t>
              </a:r>
            </a:p>
          </p:txBody>
        </p:sp>
        <p:sp>
          <p:nvSpPr>
            <p:cNvPr id="110614" name="TextBox 42"/>
            <p:cNvSpPr txBox="1">
              <a:spLocks noChangeArrowheads="1"/>
            </p:cNvSpPr>
            <p:nvPr/>
          </p:nvSpPr>
          <p:spPr bwMode="auto">
            <a:xfrm>
              <a:off x="1870038" y="4633929"/>
              <a:ext cx="1460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sit down</a:t>
              </a:r>
            </a:p>
          </p:txBody>
        </p:sp>
      </p:grpSp>
      <p:sp>
        <p:nvSpPr>
          <p:cNvPr id="110595" name="TextBox 8"/>
          <p:cNvSpPr txBox="1">
            <a:spLocks noChangeArrowheads="1"/>
          </p:cNvSpPr>
          <p:nvPr/>
        </p:nvSpPr>
        <p:spPr bwMode="auto">
          <a:xfrm>
            <a:off x="80963" y="4987925"/>
            <a:ext cx="3505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Single View Human Action Recognition using Key Pose Matching, Lv &amp; Nevatia, 2007.</a:t>
            </a:r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440113" y="1712913"/>
            <a:ext cx="3505200" cy="4198937"/>
            <a:chOff x="3440097" y="1712889"/>
            <a:chExt cx="3505200" cy="4199008"/>
          </a:xfrm>
        </p:grpSpPr>
        <p:grpSp>
          <p:nvGrpSpPr>
            <p:cNvPr id="6" name="Group 52"/>
            <p:cNvGrpSpPr>
              <a:grpSpLocks/>
            </p:cNvGrpSpPr>
            <p:nvPr/>
          </p:nvGrpSpPr>
          <p:grpSpPr bwMode="auto">
            <a:xfrm>
              <a:off x="3578530" y="1712889"/>
              <a:ext cx="3111224" cy="3140118"/>
              <a:chOff x="3549636" y="1566837"/>
              <a:chExt cx="3111224" cy="3140118"/>
            </a:xfrm>
          </p:grpSpPr>
          <p:pic>
            <p:nvPicPr>
              <p:cNvPr id="110607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 l="20868" t="54283" r="62022" b="28149"/>
              <a:stretch>
                <a:fillRect/>
              </a:stretch>
            </p:blipFill>
            <p:spPr bwMode="auto">
              <a:xfrm>
                <a:off x="4572000" y="3867156"/>
                <a:ext cx="1066496" cy="807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608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 l="14973" t="48518" r="41602" b="6020"/>
              <a:stretch>
                <a:fillRect/>
              </a:stretch>
            </p:blipFill>
            <p:spPr bwMode="auto">
              <a:xfrm>
                <a:off x="3549636" y="1566837"/>
                <a:ext cx="3067092" cy="23267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609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 l="20868" t="82516" r="62022"/>
              <a:stretch>
                <a:fillRect/>
              </a:stretch>
            </p:blipFill>
            <p:spPr bwMode="auto">
              <a:xfrm>
                <a:off x="5594364" y="3903669"/>
                <a:ext cx="1066496" cy="803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610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 l="20868" t="27414" r="62022" b="55646"/>
              <a:stretch>
                <a:fillRect/>
              </a:stretch>
            </p:blipFill>
            <p:spPr bwMode="auto">
              <a:xfrm>
                <a:off x="3549636" y="3892188"/>
                <a:ext cx="1066496" cy="778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606" name="TextBox 8"/>
            <p:cNvSpPr txBox="1">
              <a:spLocks noChangeArrowheads="1"/>
            </p:cNvSpPr>
            <p:nvPr/>
          </p:nvSpPr>
          <p:spPr bwMode="auto">
            <a:xfrm>
              <a:off x="3440097" y="4988554"/>
              <a:ext cx="3505200" cy="923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Spatio-temporal </a:t>
              </a:r>
            </a:p>
            <a:p>
              <a:pPr algn="ctr"/>
              <a:r>
                <a:rPr lang="en-US">
                  <a:latin typeface="Calibri" pitchFamily="34" charset="0"/>
                </a:rPr>
                <a:t>Pyramid Matching for Sports Videos, Choi et al., 2008.</a:t>
              </a:r>
            </a:p>
          </p:txBody>
        </p:sp>
      </p:grpSp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8"/>
          <a:srcRect l="49171" t="49258" r="17969" b="13342"/>
          <a:stretch>
            <a:fillRect/>
          </a:stretch>
        </p:blipFill>
        <p:spPr bwMode="auto">
          <a:xfrm>
            <a:off x="6997700" y="3209925"/>
            <a:ext cx="1992313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8"/>
          <a:srcRect l="14844" t="49258" r="52032" b="13342"/>
          <a:stretch>
            <a:fillRect/>
          </a:stretch>
        </p:blipFill>
        <p:spPr bwMode="auto">
          <a:xfrm>
            <a:off x="6961188" y="1712913"/>
            <a:ext cx="2008187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6616700" y="4967288"/>
            <a:ext cx="27019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From Omnidirectional Images to Hierarchical Localization, Murillo et al. 2007.</a:t>
            </a:r>
          </a:p>
        </p:txBody>
      </p:sp>
      <p:sp>
        <p:nvSpPr>
          <p:cNvPr id="59" name="Title 1"/>
          <p:cNvSpPr txBox="1">
            <a:spLocks/>
          </p:cNvSpPr>
          <p:nvPr/>
        </p:nvSpPr>
        <p:spPr bwMode="auto">
          <a:xfrm>
            <a:off x="-28575" y="252413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kern="0" dirty="0">
                <a:latin typeface="+mj-lt"/>
                <a:ea typeface="+mj-ea"/>
                <a:cs typeface="+mj-cs"/>
              </a:rPr>
              <a:t>Pyramid match kernel: </a:t>
            </a:r>
            <a:r>
              <a:rPr lang="en-US" sz="3600" dirty="0">
                <a:latin typeface="+mn-lt"/>
                <a:cs typeface="+mn-cs"/>
              </a:rPr>
              <a:t>examples of </a:t>
            </a:r>
            <a:r>
              <a:rPr lang="en-US" sz="4000" kern="0" dirty="0">
                <a:latin typeface="+mj-lt"/>
                <a:ea typeface="+mj-ea"/>
                <a:cs typeface="+mj-cs"/>
              </a:rPr>
              <a:t/>
            </a:r>
            <a:br>
              <a:rPr lang="en-US" sz="4000" kern="0" dirty="0">
                <a:latin typeface="+mj-lt"/>
                <a:ea typeface="+mj-ea"/>
                <a:cs typeface="+mj-cs"/>
              </a:rPr>
            </a:br>
            <a:r>
              <a:rPr lang="en-US" sz="3600" kern="0" dirty="0">
                <a:latin typeface="+mj-lt"/>
                <a:ea typeface="+mj-ea"/>
                <a:cs typeface="+mj-cs"/>
              </a:rPr>
              <a:t>extensions and applications by other groups</a:t>
            </a:r>
          </a:p>
        </p:txBody>
      </p:sp>
      <p:sp>
        <p:nvSpPr>
          <p:cNvPr id="110601" name="TextBox 59"/>
          <p:cNvSpPr txBox="1">
            <a:spLocks noChangeArrowheads="1"/>
          </p:cNvSpPr>
          <p:nvPr/>
        </p:nvSpPr>
        <p:spPr bwMode="auto">
          <a:xfrm>
            <a:off x="190500" y="6094413"/>
            <a:ext cx="3249613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Action recognition</a:t>
            </a:r>
          </a:p>
        </p:txBody>
      </p:sp>
      <p:sp>
        <p:nvSpPr>
          <p:cNvPr id="62474" name="TextBox 60"/>
          <p:cNvSpPr txBox="1">
            <a:spLocks noChangeArrowheads="1"/>
          </p:cNvSpPr>
          <p:nvPr/>
        </p:nvSpPr>
        <p:spPr bwMode="auto">
          <a:xfrm>
            <a:off x="3732213" y="6094413"/>
            <a:ext cx="26289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Video indexing</a:t>
            </a:r>
          </a:p>
        </p:txBody>
      </p:sp>
      <p:sp>
        <p:nvSpPr>
          <p:cNvPr id="62475" name="TextBox 61"/>
          <p:cNvSpPr txBox="1">
            <a:spLocks noChangeArrowheads="1"/>
          </p:cNvSpPr>
          <p:nvPr/>
        </p:nvSpPr>
        <p:spPr bwMode="auto">
          <a:xfrm>
            <a:off x="6507163" y="6130925"/>
            <a:ext cx="28559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>
                <a:latin typeface="Calibri" pitchFamily="34" charset="0"/>
              </a:rPr>
              <a:t>Robot localization</a:t>
            </a:r>
          </a:p>
        </p:txBody>
      </p:sp>
      <p:sp>
        <p:nvSpPr>
          <p:cNvPr id="110604" name="Text Box 26"/>
          <p:cNvSpPr txBox="1">
            <a:spLocks noChangeArrowheads="1"/>
          </p:cNvSpPr>
          <p:nvPr/>
        </p:nvSpPr>
        <p:spPr bwMode="auto">
          <a:xfrm>
            <a:off x="7010400" y="6519863"/>
            <a:ext cx="21256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2474" grpId="0"/>
      <p:bldP spid="624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vision techniques for </a:t>
            </a:r>
            <a:br>
              <a:rPr lang="en-US" dirty="0" smtClean="0"/>
            </a:br>
            <a:r>
              <a:rPr lang="en-US" dirty="0" smtClean="0"/>
              <a:t>large scale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Efficient matching methods</a:t>
            </a:r>
          </a:p>
          <a:p>
            <a:pPr lvl="1"/>
            <a:r>
              <a:rPr lang="en-US" dirty="0" smtClean="0"/>
              <a:t>Pyramid Match Kernel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Learning to compare images</a:t>
            </a:r>
          </a:p>
          <a:p>
            <a:pPr lvl="1"/>
            <a:r>
              <a:rPr lang="en-US" dirty="0" smtClean="0"/>
              <a:t>Metrics for retrieval</a:t>
            </a:r>
          </a:p>
          <a:p>
            <a:endParaRPr lang="en-US" dirty="0" smtClean="0"/>
          </a:p>
          <a:p>
            <a:r>
              <a:rPr lang="en-US" dirty="0" smtClean="0"/>
              <a:t>Learning compact descriptors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0" descr="http://www.baconsrebellion.com/Issues06/06-12/photos/Bacon.7.jpg"/>
          <p:cNvPicPr>
            <a:picLocks noChangeAspect="1" noChangeArrowheads="1"/>
          </p:cNvPicPr>
          <p:nvPr/>
        </p:nvPicPr>
        <p:blipFill>
          <a:blip r:embed="rId4"/>
          <a:srcRect l="2838" r="16284" b="26218"/>
          <a:stretch>
            <a:fillRect/>
          </a:stretch>
        </p:blipFill>
        <p:spPr bwMode="auto">
          <a:xfrm>
            <a:off x="3805238" y="4341813"/>
            <a:ext cx="1760537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9850"/>
            <a:ext cx="86868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Learning how to compare images</a:t>
            </a:r>
          </a:p>
        </p:txBody>
      </p:sp>
      <p:pic>
        <p:nvPicPr>
          <p:cNvPr id="112644" name="Picture 9" descr="face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62175" y="3903663"/>
            <a:ext cx="1520825" cy="100488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pic>
        <p:nvPicPr>
          <p:cNvPr id="112645" name="Picture 10" descr="koala-lea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0488" y="2154238"/>
            <a:ext cx="871537" cy="99695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pic>
        <p:nvPicPr>
          <p:cNvPr id="112646" name="Picture 11" descr="personkoal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27300" y="1822450"/>
            <a:ext cx="12636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7" name="Picture 12" descr="Car_Side_Lar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6550" y="3684588"/>
            <a:ext cx="148907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8" name="Picture 14" descr="Storm%20Cloud%20Car%20side%20view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63813" y="5364163"/>
            <a:ext cx="1543050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10" name="Picture 35" descr="yc-e-car-12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524000"/>
            <a:ext cx="1549400" cy="11620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56015" name="Picture 8" descr="face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54275" y="2990850"/>
            <a:ext cx="1520825" cy="10064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9" name="Picture 8" descr="face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66975" y="2990850"/>
            <a:ext cx="1520825" cy="100647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pic>
        <p:nvPicPr>
          <p:cNvPr id="20" name="Picture 35" descr="yc-e-car-12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9750" y="1536700"/>
            <a:ext cx="1549400" cy="116205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pic>
        <p:nvPicPr>
          <p:cNvPr id="21" name="Picture 12" descr="Car_Side_Lar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3063" y="3721100"/>
            <a:ext cx="1489075" cy="109696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22" name="Picture 14" descr="Storm%20Cloud%20Car%20side%20view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00325" y="5400675"/>
            <a:ext cx="1543050" cy="874713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56012" name="Line 12"/>
          <p:cNvSpPr>
            <a:spLocks noChangeShapeType="1"/>
          </p:cNvSpPr>
          <p:nvPr/>
        </p:nvSpPr>
        <p:spPr bwMode="auto">
          <a:xfrm flipH="1" flipV="1">
            <a:off x="993775" y="4414838"/>
            <a:ext cx="2008188" cy="12779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6013" name="Line 13"/>
          <p:cNvSpPr>
            <a:spLocks noChangeShapeType="1"/>
          </p:cNvSpPr>
          <p:nvPr/>
        </p:nvSpPr>
        <p:spPr bwMode="auto">
          <a:xfrm flipH="1" flipV="1">
            <a:off x="1139825" y="2370138"/>
            <a:ext cx="1606550" cy="131445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2138" y="291782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alibri" pitchFamily="34" charset="0"/>
              </a:rPr>
              <a:t>dissimilar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066800" y="507206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alibri" pitchFamily="34" charset="0"/>
              </a:rPr>
              <a:t>similar</a:t>
            </a: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5638800" y="1566863"/>
            <a:ext cx="35052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Tx/>
              <a:buChar char="•"/>
              <a:tabLst>
                <a:tab pos="573088" algn="l"/>
              </a:tabLst>
            </a:pPr>
            <a:r>
              <a:rPr lang="en-US" sz="2600">
                <a:solidFill>
                  <a:srgbClr val="000000"/>
                </a:solidFill>
                <a:latin typeface="Calibri" pitchFamily="34" charset="0"/>
              </a:rPr>
              <a:t>Exploit (dis)similarity constraints to construct more useful distance function</a:t>
            </a:r>
          </a:p>
          <a:p>
            <a:pPr marL="285750" indent="-285750">
              <a:buFontTx/>
              <a:buChar char="•"/>
              <a:tabLst>
                <a:tab pos="573088" algn="l"/>
              </a:tabLs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>
              <a:buFontTx/>
              <a:buChar char="•"/>
              <a:tabLst>
                <a:tab pos="573088" algn="l"/>
              </a:tabLst>
            </a:pPr>
            <a:r>
              <a:rPr lang="en-US" sz="2600">
                <a:solidFill>
                  <a:srgbClr val="000000"/>
                </a:solidFill>
                <a:latin typeface="Calibri" pitchFamily="34" charset="0"/>
              </a:rPr>
              <a:t>Number of existing techniques for metric learning</a:t>
            </a:r>
            <a:endParaRPr lang="en-US" sz="2600" i="1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>
              <a:buFontTx/>
              <a:buChar char="•"/>
              <a:tabLst>
                <a:tab pos="573088" algn="l"/>
              </a:tabLst>
            </a:pPr>
            <a:endParaRPr lang="en-US" sz="2000" i="1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>
              <a:tabLst>
                <a:tab pos="573088" algn="l"/>
              </a:tabLst>
            </a:pPr>
            <a:endParaRPr lang="en-US" sz="260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>
              <a:tabLst>
                <a:tab pos="573088" algn="l"/>
              </a:tabLst>
            </a:pPr>
            <a:endParaRPr lang="en-US" sz="26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86450" y="5245100"/>
            <a:ext cx="325755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 fontAlgn="auto">
              <a:spcBef>
                <a:spcPct val="20000"/>
              </a:spcBef>
              <a:spcAft>
                <a:spcPct val="40000"/>
              </a:spcAft>
              <a:defRPr/>
            </a:pPr>
            <a:r>
              <a:rPr lang="en-US" sz="2000" i="1" kern="0" dirty="0">
                <a:solidFill>
                  <a:srgbClr val="000000"/>
                </a:solidFill>
                <a:latin typeface="Arial"/>
                <a:cs typeface="+mn-cs"/>
              </a:rPr>
              <a:t>[Weinberger et al. 2004, Hertz et al. 2004, </a:t>
            </a:r>
            <a:r>
              <a:rPr lang="en-US" sz="2000" i="1" kern="0" dirty="0" err="1">
                <a:solidFill>
                  <a:srgbClr val="000000"/>
                </a:solidFill>
                <a:latin typeface="Arial"/>
                <a:cs typeface="+mn-cs"/>
              </a:rPr>
              <a:t>Frome</a:t>
            </a:r>
            <a:r>
              <a:rPr lang="en-US" sz="2000" i="1" kern="0" dirty="0">
                <a:solidFill>
                  <a:srgbClr val="000000"/>
                </a:solidFill>
                <a:latin typeface="Arial"/>
                <a:cs typeface="+mn-cs"/>
              </a:rPr>
              <a:t> et al. 2007, </a:t>
            </a:r>
            <a:r>
              <a:rPr lang="en-US" sz="2000" i="1" kern="0" dirty="0" err="1">
                <a:solidFill>
                  <a:srgbClr val="000000"/>
                </a:solidFill>
                <a:latin typeface="Arial"/>
                <a:cs typeface="+mn-cs"/>
              </a:rPr>
              <a:t>Varma</a:t>
            </a:r>
            <a:r>
              <a:rPr lang="en-US" sz="2000" i="1" kern="0" dirty="0">
                <a:solidFill>
                  <a:srgbClr val="000000"/>
                </a:solidFill>
                <a:latin typeface="Arial"/>
                <a:cs typeface="+mn-cs"/>
              </a:rPr>
              <a:t> &amp; Ray 2007, Kumar et al. 2007]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xfrm>
            <a:off x="152400" y="76200"/>
            <a:ext cx="8915400" cy="1143000"/>
          </a:xfrm>
        </p:spPr>
        <p:txBody>
          <a:bodyPr/>
          <a:lstStyle/>
          <a:p>
            <a:pPr eaLnBrk="1" hangingPunct="1"/>
            <a:r>
              <a:rPr lang="en-US" sz="3800" smtClean="0"/>
              <a:t>Example sources of similarity constraints</a:t>
            </a: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990600" y="1143000"/>
            <a:ext cx="2971800" cy="2520950"/>
            <a:chOff x="228600" y="4195870"/>
            <a:chExt cx="2971800" cy="2521199"/>
          </a:xfrm>
        </p:grpSpPr>
        <p:sp>
          <p:nvSpPr>
            <p:cNvPr id="113685" name="TextBox 5"/>
            <p:cNvSpPr txBox="1">
              <a:spLocks noChangeArrowheads="1"/>
            </p:cNvSpPr>
            <p:nvPr/>
          </p:nvSpPr>
          <p:spPr bwMode="auto">
            <a:xfrm>
              <a:off x="533400" y="6135986"/>
              <a:ext cx="2667000" cy="5810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srgbClr val="000000"/>
                  </a:solidFill>
                </a:rPr>
                <a:t>Partially labeled image databases</a:t>
              </a:r>
            </a:p>
          </p:txBody>
        </p:sp>
        <p:grpSp>
          <p:nvGrpSpPr>
            <p:cNvPr id="3" name="Group 68"/>
            <p:cNvGrpSpPr>
              <a:grpSpLocks noChangeAspect="1"/>
            </p:cNvGrpSpPr>
            <p:nvPr/>
          </p:nvGrpSpPr>
          <p:grpSpPr bwMode="auto">
            <a:xfrm>
              <a:off x="228600" y="4195870"/>
              <a:ext cx="2895600" cy="1976330"/>
              <a:chOff x="0" y="3699974"/>
              <a:chExt cx="3733800" cy="2548426"/>
            </a:xfrm>
          </p:grpSpPr>
          <p:grpSp>
            <p:nvGrpSpPr>
              <p:cNvPr id="4" name="Group 21"/>
              <p:cNvGrpSpPr>
                <a:grpSpLocks noChangeAspect="1"/>
              </p:cNvGrpSpPr>
              <p:nvPr/>
            </p:nvGrpSpPr>
            <p:grpSpPr bwMode="auto">
              <a:xfrm>
                <a:off x="0" y="3699974"/>
                <a:ext cx="3733800" cy="2548426"/>
                <a:chOff x="0" y="1676400"/>
                <a:chExt cx="4455103" cy="3040736"/>
              </a:xfrm>
            </p:grpSpPr>
            <p:pic>
              <p:nvPicPr>
                <p:cNvPr id="113695" name="Picture 3" descr="koala-australia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990600" y="3581400"/>
                  <a:ext cx="773402" cy="955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696" name="Picture 4" descr="face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905000" y="3886200"/>
                  <a:ext cx="1254702" cy="8309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697" name="Picture 5" descr="face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200400" y="3124200"/>
                  <a:ext cx="1254703" cy="8298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698" name="Picture 7" descr="koala-leaf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1905000" y="2971800"/>
                  <a:ext cx="720292" cy="8231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699" name="Picture 8" descr="carlondon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371600" y="1905000"/>
                  <a:ext cx="1380836" cy="10356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700" name="Picture 11" descr="koalashug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2819400" y="1981200"/>
                  <a:ext cx="953493" cy="10991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701" name="Picture 12" descr="Car_Side_Large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228600" y="1676400"/>
                  <a:ext cx="1105333" cy="815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3702" name="Picture 14" descr="Storm%20Cloud%20Car%20side%20view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0" y="2819400"/>
                  <a:ext cx="1274617" cy="7213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113688" name="Straight Connector 2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57189" y="4460331"/>
                <a:ext cx="274522" cy="120651"/>
              </a:xfrm>
              <a:prstGeom prst="line">
                <a:avLst/>
              </a:prstGeom>
              <a:noFill/>
              <a:ln w="38100" algn="ctr">
                <a:solidFill>
                  <a:srgbClr val="00B050"/>
                </a:solidFill>
                <a:round/>
                <a:headEnd/>
                <a:tailEnd/>
              </a:ln>
            </p:spPr>
          </p:cxnSp>
          <p:cxnSp>
            <p:nvCxnSpPr>
              <p:cNvPr id="113689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990600" y="4126896"/>
                <a:ext cx="228600" cy="30278"/>
              </a:xfrm>
              <a:prstGeom prst="line">
                <a:avLst/>
              </a:prstGeom>
              <a:noFill/>
              <a:ln w="38100" algn="ctr">
                <a:solidFill>
                  <a:srgbClr val="00B050"/>
                </a:solidFill>
                <a:round/>
                <a:headEnd/>
                <a:tailEnd/>
              </a:ln>
            </p:spPr>
          </p:cxnSp>
          <p:cxnSp>
            <p:nvCxnSpPr>
              <p:cNvPr id="113690" name="Straight Connector 2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292467" y="4992441"/>
                <a:ext cx="165947" cy="442262"/>
              </a:xfrm>
              <a:prstGeom prst="line">
                <a:avLst/>
              </a:prstGeom>
              <a:noFill/>
              <a:ln w="38100" algn="ctr">
                <a:solidFill>
                  <a:srgbClr val="00B050"/>
                </a:solidFill>
                <a:round/>
                <a:headEnd/>
                <a:tailEnd/>
              </a:ln>
            </p:spPr>
          </p:cxnSp>
          <p:cxnSp>
            <p:nvCxnSpPr>
              <p:cNvPr id="113691" name="Straight Connector 34"/>
              <p:cNvCxnSpPr>
                <a:cxnSpLocks noChangeShapeType="1"/>
              </p:cNvCxnSpPr>
              <p:nvPr/>
            </p:nvCxnSpPr>
            <p:spPr bwMode="auto">
              <a:xfrm flipV="1">
                <a:off x="2648131" y="5608844"/>
                <a:ext cx="559889" cy="291355"/>
              </a:xfrm>
              <a:prstGeom prst="line">
                <a:avLst/>
              </a:prstGeom>
              <a:noFill/>
              <a:ln w="38100" algn="ctr">
                <a:solidFill>
                  <a:srgbClr val="00B050"/>
                </a:solidFill>
                <a:round/>
                <a:headEnd/>
                <a:tailEnd/>
              </a:ln>
            </p:spPr>
          </p:cxnSp>
          <p:cxnSp>
            <p:nvCxnSpPr>
              <p:cNvPr id="113692" name="Straight Connector 37"/>
              <p:cNvCxnSpPr>
                <a:cxnSpLocks noChangeShapeType="1"/>
              </p:cNvCxnSpPr>
              <p:nvPr/>
            </p:nvCxnSpPr>
            <p:spPr bwMode="auto">
              <a:xfrm rot="16200000" flipH="1">
                <a:off x="2133602" y="5376372"/>
                <a:ext cx="304799" cy="152402"/>
              </a:xfrm>
              <a:prstGeom prst="lin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113693" name="Straight Connector 40"/>
              <p:cNvCxnSpPr>
                <a:cxnSpLocks noChangeShapeType="1"/>
              </p:cNvCxnSpPr>
              <p:nvPr/>
            </p:nvCxnSpPr>
            <p:spPr bwMode="auto">
              <a:xfrm rot="10800000">
                <a:off x="381005" y="5223974"/>
                <a:ext cx="449213" cy="473166"/>
              </a:xfrm>
              <a:prstGeom prst="lin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113694" name="Straight Connector 43"/>
              <p:cNvCxnSpPr>
                <a:cxnSpLocks noChangeShapeType="1"/>
              </p:cNvCxnSpPr>
              <p:nvPr/>
            </p:nvCxnSpPr>
            <p:spPr bwMode="auto">
              <a:xfrm rot="10800000">
                <a:off x="762002" y="4385774"/>
                <a:ext cx="838199" cy="609600"/>
              </a:xfrm>
              <a:prstGeom prst="lin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5791200" y="1066800"/>
            <a:ext cx="2819400" cy="2714625"/>
            <a:chOff x="381000" y="1143000"/>
            <a:chExt cx="2819400" cy="2715199"/>
          </a:xfrm>
        </p:grpSpPr>
        <p:grpSp>
          <p:nvGrpSpPr>
            <p:cNvPr id="6" name="Group 67"/>
            <p:cNvGrpSpPr>
              <a:grpSpLocks noChangeAspect="1"/>
            </p:cNvGrpSpPr>
            <p:nvPr/>
          </p:nvGrpSpPr>
          <p:grpSpPr bwMode="auto">
            <a:xfrm>
              <a:off x="381000" y="1143000"/>
              <a:ext cx="2586446" cy="2057400"/>
              <a:chOff x="152400" y="990600"/>
              <a:chExt cx="3352800" cy="2667000"/>
            </a:xfrm>
          </p:grpSpPr>
          <p:sp>
            <p:nvSpPr>
              <p:cNvPr id="113674" name="Rectangle 66"/>
              <p:cNvSpPr>
                <a:spLocks noChangeArrowheads="1"/>
              </p:cNvSpPr>
              <p:nvPr/>
            </p:nvSpPr>
            <p:spPr bwMode="auto">
              <a:xfrm>
                <a:off x="152400" y="2819400"/>
                <a:ext cx="2286000" cy="838200"/>
              </a:xfrm>
              <a:prstGeom prst="rect">
                <a:avLst/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75" name="Rectangle 65"/>
              <p:cNvSpPr>
                <a:spLocks noChangeArrowheads="1"/>
              </p:cNvSpPr>
              <p:nvPr/>
            </p:nvSpPr>
            <p:spPr bwMode="auto">
              <a:xfrm>
                <a:off x="152400" y="1905000"/>
                <a:ext cx="2057400" cy="838200"/>
              </a:xfrm>
              <a:prstGeom prst="rect">
                <a:avLst/>
              </a:prstGeom>
              <a:solidFill>
                <a:srgbClr val="00B0F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76" name="Rectangle 64"/>
              <p:cNvSpPr>
                <a:spLocks noChangeArrowheads="1"/>
              </p:cNvSpPr>
              <p:nvPr/>
            </p:nvSpPr>
            <p:spPr bwMode="auto">
              <a:xfrm>
                <a:off x="152400" y="990600"/>
                <a:ext cx="3352800" cy="838200"/>
              </a:xfrm>
              <a:prstGeom prst="rect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3677" name="Picture 3" descr="koala-australia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914400" y="1981200"/>
                <a:ext cx="55483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78" name="Picture 4" descr="face1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28600" y="2895600"/>
                <a:ext cx="103555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79" name="Picture 5" descr="face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1325270" y="2895600"/>
                <a:ext cx="103693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80" name="Picture 7" descr="koala-leaf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24000" y="1981200"/>
                <a:ext cx="600075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81" name="Picture 8" descr="carlondon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514600" y="1066800"/>
                <a:ext cx="91440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82" name="Picture 11" descr="koalashug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228600" y="1981200"/>
                <a:ext cx="594932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83" name="Picture 12" descr="Car_Side_Large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28600" y="1066799"/>
                <a:ext cx="929599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3684" name="Picture 14" descr="Storm%20Cloud%20Car%20side%20view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226680" y="1066800"/>
                <a:ext cx="121172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3673" name="TextBox 69"/>
            <p:cNvSpPr txBox="1">
              <a:spLocks noChangeArrowheads="1"/>
            </p:cNvSpPr>
            <p:nvPr/>
          </p:nvSpPr>
          <p:spPr bwMode="auto">
            <a:xfrm>
              <a:off x="533400" y="3277051"/>
              <a:ext cx="2667000" cy="581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srgbClr val="000000"/>
                  </a:solidFill>
                </a:rPr>
                <a:t>Fully labeled image databases</a:t>
              </a: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3352800" y="3886200"/>
            <a:ext cx="2514600" cy="2125663"/>
            <a:chOff x="4032" y="2771"/>
            <a:chExt cx="1584" cy="1339"/>
          </a:xfrm>
        </p:grpSpPr>
        <p:sp>
          <p:nvSpPr>
            <p:cNvPr id="113670" name="TextBox 7"/>
            <p:cNvSpPr txBox="1">
              <a:spLocks noChangeArrowheads="1"/>
            </p:cNvSpPr>
            <p:nvPr/>
          </p:nvSpPr>
          <p:spPr bwMode="auto">
            <a:xfrm>
              <a:off x="4224" y="3744"/>
              <a:ext cx="139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srgbClr val="000000"/>
                  </a:solidFill>
                </a:rPr>
                <a:t>Problem-specific knowledge</a:t>
              </a:r>
            </a:p>
          </p:txBody>
        </p:sp>
        <p:pic>
          <p:nvPicPr>
            <p:cNvPr id="113671" name="Picture 58" descr="011%20Leaf%20margins"/>
            <p:cNvPicPr>
              <a:picLocks noChangeAspect="1" noChangeArrowheads="1"/>
            </p:cNvPicPr>
            <p:nvPr/>
          </p:nvPicPr>
          <p:blipFill>
            <a:blip r:embed="rId19"/>
            <a:srcRect t="8696"/>
            <a:stretch>
              <a:fillRect/>
            </a:stretch>
          </p:blipFill>
          <p:spPr bwMode="auto">
            <a:xfrm>
              <a:off x="4032" y="2771"/>
              <a:ext cx="1584" cy="9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Locality Sensitive Hashing (LSH)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9448800" cy="4876800"/>
          </a:xfrm>
        </p:spPr>
        <p:txBody>
          <a:bodyPr/>
          <a:lstStyle/>
          <a:p>
            <a:pPr eaLnBrk="1" hangingPunct="1"/>
            <a:r>
              <a:rPr lang="pl-PL" smtClean="0"/>
              <a:t>Gionis, A.</a:t>
            </a:r>
            <a:r>
              <a:rPr lang="en-US" smtClean="0"/>
              <a:t> &amp; </a:t>
            </a:r>
            <a:r>
              <a:rPr lang="pl-PL" smtClean="0"/>
              <a:t>Indyk, P.</a:t>
            </a:r>
            <a:r>
              <a:rPr lang="en-US" smtClean="0"/>
              <a:t> &amp;</a:t>
            </a:r>
            <a:r>
              <a:rPr lang="pl-PL" smtClean="0"/>
              <a:t> Motwani, R. (1999)</a:t>
            </a: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Oval 3"/>
          <p:cNvSpPr/>
          <p:nvPr/>
        </p:nvSpPr>
        <p:spPr>
          <a:xfrm>
            <a:off x="1905000" y="4572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581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4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28800" y="4038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4038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38400" y="4724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43200" y="4343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19400" y="3657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24000" y="4876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05200" y="4191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24200" y="5181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24200" y="4800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766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48000" y="3962400"/>
            <a:ext cx="304800" cy="304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778" name="Rectangle 45"/>
          <p:cNvSpPr>
            <a:spLocks noChangeArrowheads="1"/>
          </p:cNvSpPr>
          <p:nvPr/>
        </p:nvSpPr>
        <p:spPr bwMode="auto">
          <a:xfrm>
            <a:off x="381000" y="1905000"/>
            <a:ext cx="86106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" pitchFamily="34" charset="0"/>
              </a:rPr>
              <a:t>Take </a:t>
            </a:r>
            <a:r>
              <a:rPr lang="en-US" sz="3000" dirty="0">
                <a:solidFill>
                  <a:srgbClr val="FF0000"/>
                </a:solidFill>
                <a:latin typeface="Calibri" pitchFamily="34" charset="0"/>
              </a:rPr>
              <a:t>random</a:t>
            </a:r>
            <a:r>
              <a:rPr lang="en-US" sz="3000" dirty="0">
                <a:solidFill>
                  <a:srgbClr val="000000"/>
                </a:solidFill>
                <a:latin typeface="Calibri" pitchFamily="34" charset="0"/>
              </a:rPr>
              <a:t> projections of data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" pitchFamily="34" charset="0"/>
              </a:rPr>
              <a:t>Quantize each projection with few bits</a:t>
            </a:r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609600" y="3200400"/>
            <a:ext cx="3962400" cy="1828800"/>
            <a:chOff x="609600" y="3200400"/>
            <a:chExt cx="3962400" cy="1828800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990600" y="3657600"/>
              <a:ext cx="3581400" cy="457200"/>
            </a:xfrm>
            <a:prstGeom prst="line">
              <a:avLst/>
            </a:prstGeom>
            <a:ln w="635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V="1">
              <a:off x="114300" y="4000500"/>
              <a:ext cx="1828800" cy="228600"/>
            </a:xfrm>
            <a:prstGeom prst="line">
              <a:avLst/>
            </a:prstGeom>
            <a:ln w="635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97" name="TextBox 25"/>
            <p:cNvSpPr txBox="1">
              <a:spLocks noChangeArrowheads="1"/>
            </p:cNvSpPr>
            <p:nvPr/>
          </p:nvSpPr>
          <p:spPr bwMode="auto">
            <a:xfrm>
              <a:off x="609600" y="3429000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0</a:t>
              </a:r>
            </a:p>
          </p:txBody>
        </p:sp>
        <p:sp>
          <p:nvSpPr>
            <p:cNvPr id="117798" name="TextBox 26"/>
            <p:cNvSpPr txBox="1">
              <a:spLocks noChangeArrowheads="1"/>
            </p:cNvSpPr>
            <p:nvPr/>
          </p:nvSpPr>
          <p:spPr bwMode="auto">
            <a:xfrm>
              <a:off x="685800" y="4419600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1295400" y="3429000"/>
            <a:ext cx="2819400" cy="3205163"/>
            <a:chOff x="1295400" y="3429000"/>
            <a:chExt cx="2819400" cy="3204865"/>
          </a:xfrm>
        </p:grpSpPr>
        <p:cxnSp>
          <p:nvCxnSpPr>
            <p:cNvPr id="23" name="Straight Connector 22"/>
            <p:cNvCxnSpPr/>
            <p:nvPr/>
          </p:nvCxnSpPr>
          <p:spPr>
            <a:xfrm rot="5400000" flipH="1" flipV="1">
              <a:off x="1752717" y="3581283"/>
              <a:ext cx="2514366" cy="2209800"/>
            </a:xfrm>
            <a:prstGeom prst="line">
              <a:avLst/>
            </a:prstGeom>
            <a:ln w="635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1295457" y="5333766"/>
              <a:ext cx="1219087" cy="1219200"/>
            </a:xfrm>
            <a:prstGeom prst="line">
              <a:avLst/>
            </a:prstGeom>
            <a:ln w="63500">
              <a:solidFill>
                <a:srgbClr val="FFFF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93" name="TextBox 27"/>
            <p:cNvSpPr txBox="1">
              <a:spLocks noChangeArrowheads="1"/>
            </p:cNvSpPr>
            <p:nvPr/>
          </p:nvSpPr>
          <p:spPr bwMode="auto">
            <a:xfrm>
              <a:off x="1295400" y="5638800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0</a:t>
              </a:r>
            </a:p>
          </p:txBody>
        </p:sp>
        <p:sp>
          <p:nvSpPr>
            <p:cNvPr id="117794" name="TextBox 28"/>
            <p:cNvSpPr txBox="1">
              <a:spLocks noChangeArrowheads="1"/>
            </p:cNvSpPr>
            <p:nvPr/>
          </p:nvSpPr>
          <p:spPr bwMode="auto">
            <a:xfrm>
              <a:off x="1853612" y="6172200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1600200" y="3429000"/>
            <a:ext cx="2895600" cy="3429000"/>
            <a:chOff x="1600200" y="3429000"/>
            <a:chExt cx="2895600" cy="3429000"/>
          </a:xfrm>
        </p:grpSpPr>
        <p:cxnSp>
          <p:nvCxnSpPr>
            <p:cNvPr id="19" name="Straight Connector 18"/>
            <p:cNvCxnSpPr/>
            <p:nvPr/>
          </p:nvCxnSpPr>
          <p:spPr>
            <a:xfrm rot="16200000" flipH="1">
              <a:off x="1295400" y="3733800"/>
              <a:ext cx="2743200" cy="2133600"/>
            </a:xfrm>
            <a:prstGeom prst="line">
              <a:avLst/>
            </a:prstGeom>
            <a:ln w="635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048000" y="5638800"/>
              <a:ext cx="1447800" cy="1066800"/>
            </a:xfrm>
            <a:prstGeom prst="line">
              <a:avLst/>
            </a:prstGeom>
            <a:ln w="6350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89" name="TextBox 30"/>
            <p:cNvSpPr txBox="1">
              <a:spLocks noChangeArrowheads="1"/>
            </p:cNvSpPr>
            <p:nvPr/>
          </p:nvSpPr>
          <p:spPr bwMode="auto">
            <a:xfrm>
              <a:off x="3429000" y="6396335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0</a:t>
              </a:r>
            </a:p>
          </p:txBody>
        </p:sp>
        <p:sp>
          <p:nvSpPr>
            <p:cNvPr id="117790" name="TextBox 31"/>
            <p:cNvSpPr txBox="1">
              <a:spLocks noChangeArrowheads="1"/>
            </p:cNvSpPr>
            <p:nvPr/>
          </p:nvSpPr>
          <p:spPr bwMode="auto">
            <a:xfrm>
              <a:off x="4038600" y="5943600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1</a:t>
              </a:r>
            </a:p>
          </p:txBody>
        </p:sp>
      </p:grpSp>
      <p:sp>
        <p:nvSpPr>
          <p:cNvPr id="37" name="Line Callout 2 36"/>
          <p:cNvSpPr/>
          <p:nvPr/>
        </p:nvSpPr>
        <p:spPr>
          <a:xfrm>
            <a:off x="4648200" y="3352800"/>
            <a:ext cx="838200" cy="609600"/>
          </a:xfrm>
          <a:prstGeom prst="borderCallout2">
            <a:avLst>
              <a:gd name="adj1" fmla="val 18750"/>
              <a:gd name="adj2" fmla="val -8333"/>
              <a:gd name="adj3" fmla="val 20698"/>
              <a:gd name="adj4" fmla="val -115717"/>
              <a:gd name="adj5" fmla="val 104708"/>
              <a:gd name="adj6" fmla="val -1614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101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438400" y="4038600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3200" y="4343400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3" name="Straight Arrow Connector 42"/>
          <p:cNvCxnSpPr>
            <a:stCxn id="117786" idx="1"/>
          </p:cNvCxnSpPr>
          <p:nvPr/>
        </p:nvCxnSpPr>
        <p:spPr>
          <a:xfrm rot="10800000">
            <a:off x="3886200" y="4343400"/>
            <a:ext cx="1676400" cy="38576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86" name="TextBox 44"/>
          <p:cNvSpPr txBox="1">
            <a:spLocks noChangeArrowheads="1"/>
          </p:cNvSpPr>
          <p:nvPr/>
        </p:nvSpPr>
        <p:spPr bwMode="auto">
          <a:xfrm>
            <a:off x="5562600" y="4191000"/>
            <a:ext cx="24161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Calibri" pitchFamily="34" charset="0"/>
              </a:rPr>
              <a:t>Descriptor in </a:t>
            </a:r>
            <a:br>
              <a:rPr lang="en-US" sz="3200">
                <a:latin typeface="Calibri" pitchFamily="34" charset="0"/>
              </a:rPr>
            </a:br>
            <a:r>
              <a:rPr lang="en-US" sz="3200">
                <a:latin typeface="Calibri" pitchFamily="34" charset="0"/>
              </a:rPr>
              <a:t>high D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339850" y="3016250"/>
            <a:ext cx="6135688" cy="1863725"/>
            <a:chOff x="1339103" y="2386883"/>
            <a:chExt cx="6135785" cy="1864820"/>
          </a:xfrm>
        </p:grpSpPr>
        <p:sp>
          <p:nvSpPr>
            <p:cNvPr id="60" name="Isosceles Triangle 59"/>
            <p:cNvSpPr/>
            <p:nvPr/>
          </p:nvSpPr>
          <p:spPr bwMode="auto">
            <a:xfrm rot="14810437" flipV="1">
              <a:off x="5470599" y="2834603"/>
              <a:ext cx="798784" cy="1122580"/>
            </a:xfrm>
            <a:prstGeom prst="triangl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1339103" y="2386883"/>
              <a:ext cx="6135785" cy="1864820"/>
              <a:chOff x="1339103" y="2386883"/>
              <a:chExt cx="6135785" cy="1864820"/>
            </a:xfrm>
          </p:grpSpPr>
          <p:sp>
            <p:nvSpPr>
              <p:cNvPr id="30" name="Isosceles Triangle 29"/>
              <p:cNvSpPr/>
              <p:nvPr/>
            </p:nvSpPr>
            <p:spPr bwMode="auto">
              <a:xfrm rot="20088641">
                <a:off x="1737518" y="3261103"/>
                <a:ext cx="990600" cy="990600"/>
              </a:xfrm>
              <a:prstGeom prst="triangle">
                <a:avLst/>
              </a:prstGeom>
              <a:gradFill flip="none" rotWithShape="1">
                <a:gsLst>
                  <a:gs pos="0">
                    <a:srgbClr val="00B050">
                      <a:shade val="30000"/>
                      <a:satMod val="115000"/>
                    </a:srgbClr>
                  </a:gs>
                  <a:gs pos="50000">
                    <a:srgbClr val="00B050">
                      <a:shade val="67500"/>
                      <a:satMod val="115000"/>
                    </a:srgbClr>
                  </a:gs>
                  <a:gs pos="100000">
                    <a:srgbClr val="00B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 bwMode="auto">
              <a:xfrm rot="14810437">
                <a:off x="6531368" y="2413204"/>
                <a:ext cx="798784" cy="1088256"/>
              </a:xfrm>
              <a:prstGeom prst="triangle">
                <a:avLst/>
              </a:prstGeom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9" name="Isosceles Triangle 28"/>
              <p:cNvSpPr/>
              <p:nvPr/>
            </p:nvSpPr>
            <p:spPr bwMode="auto">
              <a:xfrm rot="9326430">
                <a:off x="1339103" y="2386883"/>
                <a:ext cx="990600" cy="990600"/>
              </a:xfrm>
              <a:prstGeom prst="triangle">
                <a:avLst/>
              </a:prstGeom>
              <a:gradFill flip="none" rotWithShape="1">
                <a:gsLst>
                  <a:gs pos="0">
                    <a:srgbClr val="00B050">
                      <a:shade val="30000"/>
                      <a:satMod val="115000"/>
                    </a:srgbClr>
                  </a:gs>
                  <a:gs pos="50000">
                    <a:srgbClr val="00B050">
                      <a:shade val="67500"/>
                      <a:satMod val="115000"/>
                    </a:srgbClr>
                  </a:gs>
                  <a:gs pos="100000">
                    <a:srgbClr val="00B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pic>
        <p:nvPicPr>
          <p:cNvPr id="71683" name="Picture 17"/>
          <p:cNvPicPr>
            <a:picLocks noChangeAspect="1" noChangeArrowheads="1"/>
          </p:cNvPicPr>
          <p:nvPr/>
        </p:nvPicPr>
        <p:blipFill>
          <a:blip r:embed="rId3"/>
          <a:srcRect l="84615" t="47084" r="10382" b="43596"/>
          <a:stretch>
            <a:fillRect/>
          </a:stretch>
        </p:blipFill>
        <p:spPr bwMode="auto">
          <a:xfrm>
            <a:off x="7615238" y="3546475"/>
            <a:ext cx="3079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2" name="Picture 12"/>
          <p:cNvPicPr>
            <a:picLocks noChangeAspect="1" noChangeArrowheads="1"/>
          </p:cNvPicPr>
          <p:nvPr/>
        </p:nvPicPr>
        <p:blipFill>
          <a:blip r:embed="rId3"/>
          <a:srcRect l="84615" t="47084" r="10382" b="43596"/>
          <a:stretch>
            <a:fillRect/>
          </a:stretch>
        </p:blipFill>
        <p:spPr bwMode="auto">
          <a:xfrm>
            <a:off x="3205163" y="3806825"/>
            <a:ext cx="3079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600" dirty="0" smtClean="0"/>
              <a:t>Fast Image Search for Learned Metrics</a:t>
            </a:r>
            <a:br>
              <a:rPr lang="en-US" sz="3600" dirty="0" smtClean="0"/>
            </a:br>
            <a:r>
              <a:rPr lang="en-US" sz="2400" i="1" dirty="0" smtClean="0">
                <a:solidFill>
                  <a:srgbClr val="000000"/>
                </a:solidFill>
              </a:rPr>
              <a:t>Jain, </a:t>
            </a:r>
            <a:r>
              <a:rPr lang="en-US" sz="2400" i="1" dirty="0" err="1" smtClean="0">
                <a:solidFill>
                  <a:srgbClr val="000000"/>
                </a:solidFill>
              </a:rPr>
              <a:t>Kulis</a:t>
            </a:r>
            <a:r>
              <a:rPr lang="en-US" sz="2400" i="1" dirty="0" smtClean="0">
                <a:solidFill>
                  <a:srgbClr val="000000"/>
                </a:solidFill>
              </a:rPr>
              <a:t>, &amp; </a:t>
            </a:r>
            <a:r>
              <a:rPr lang="en-US" sz="2400" i="1" dirty="0" err="1" smtClean="0">
                <a:solidFill>
                  <a:srgbClr val="000000"/>
                </a:solidFill>
              </a:rPr>
              <a:t>Grauman</a:t>
            </a:r>
            <a:r>
              <a:rPr lang="en-US" sz="2400" i="1" dirty="0" smtClean="0">
                <a:solidFill>
                  <a:srgbClr val="000000"/>
                </a:solidFill>
              </a:rPr>
              <a:t>, CVPR 2008 </a:t>
            </a:r>
            <a:endParaRPr lang="en-US" sz="3200" dirty="0" smtClean="0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376488" y="2436813"/>
            <a:ext cx="457200" cy="646112"/>
            <a:chOff x="5964" y="2364"/>
            <a:chExt cx="545" cy="770"/>
          </a:xfrm>
        </p:grpSpPr>
        <p:pic>
          <p:nvPicPr>
            <p:cNvPr id="119843" name="Picture 10"/>
            <p:cNvPicPr>
              <a:picLocks noChangeAspect="1" noChangeArrowheads="1"/>
            </p:cNvPicPr>
            <p:nvPr/>
          </p:nvPicPr>
          <p:blipFill>
            <a:blip r:embed="rId3"/>
            <a:srcRect l="79427" t="44417" r="15248" b="45209"/>
            <a:stretch>
              <a:fillRect/>
            </a:stretch>
          </p:blipFill>
          <p:spPr bwMode="auto">
            <a:xfrm>
              <a:off x="5964" y="2636"/>
              <a:ext cx="409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44" name="Rectangle 11"/>
            <p:cNvSpPr>
              <a:spLocks noChangeAspect="1" noChangeArrowheads="1"/>
            </p:cNvSpPr>
            <p:nvPr/>
          </p:nvSpPr>
          <p:spPr bwMode="auto">
            <a:xfrm>
              <a:off x="6192" y="2364"/>
              <a:ext cx="317" cy="4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272392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1958182" y="2820194"/>
            <a:ext cx="1168400" cy="985837"/>
          </a:xfrm>
          <a:prstGeom prst="straightConnector1">
            <a:avLst/>
          </a:prstGeom>
          <a:noFill/>
          <a:ln w="38100" algn="ctr">
            <a:solidFill>
              <a:schemeClr val="accent1">
                <a:lumMod val="50000"/>
              </a:schemeClr>
            </a:solidFill>
            <a:round/>
            <a:headEnd/>
            <a:tailEnd type="arrow" w="med" len="med"/>
          </a:ln>
        </p:spPr>
      </p:cxnSp>
      <p:cxnSp>
        <p:nvCxnSpPr>
          <p:cNvPr id="119816" name="Straight Arrow Connector 15"/>
          <p:cNvCxnSpPr>
            <a:cxnSpLocks noChangeShapeType="1"/>
          </p:cNvCxnSpPr>
          <p:nvPr/>
        </p:nvCxnSpPr>
        <p:spPr bwMode="auto">
          <a:xfrm>
            <a:off x="2049463" y="3897313"/>
            <a:ext cx="1719262" cy="306387"/>
          </a:xfrm>
          <a:prstGeom prst="straightConnector1">
            <a:avLst/>
          </a:prstGeom>
          <a:noFill/>
          <a:ln w="38100" algn="ctr">
            <a:solidFill>
              <a:srgbClr val="002060"/>
            </a:solidFill>
            <a:round/>
            <a:headEnd/>
            <a:tailEnd type="arrow" w="med" len="med"/>
          </a:ln>
        </p:spPr>
      </p:cxnSp>
      <p:grpSp>
        <p:nvGrpSpPr>
          <p:cNvPr id="6" name="Group 18"/>
          <p:cNvGrpSpPr>
            <a:grpSpLocks noChangeAspect="1"/>
          </p:cNvGrpSpPr>
          <p:nvPr/>
        </p:nvGrpSpPr>
        <p:grpSpPr bwMode="auto">
          <a:xfrm>
            <a:off x="7072313" y="2232025"/>
            <a:ext cx="457200" cy="646113"/>
            <a:chOff x="5964" y="2364"/>
            <a:chExt cx="545" cy="770"/>
          </a:xfrm>
        </p:grpSpPr>
        <p:pic>
          <p:nvPicPr>
            <p:cNvPr id="119841" name="Picture 19"/>
            <p:cNvPicPr>
              <a:picLocks noChangeAspect="1" noChangeArrowheads="1"/>
            </p:cNvPicPr>
            <p:nvPr/>
          </p:nvPicPr>
          <p:blipFill>
            <a:blip r:embed="rId3"/>
            <a:srcRect l="79427" t="44417" r="15248" b="45209"/>
            <a:stretch>
              <a:fillRect/>
            </a:stretch>
          </p:blipFill>
          <p:spPr bwMode="auto">
            <a:xfrm>
              <a:off x="5964" y="2636"/>
              <a:ext cx="409" cy="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42" name="Rectangle 20"/>
            <p:cNvSpPr>
              <a:spLocks noChangeAspect="1" noChangeArrowheads="1"/>
            </p:cNvSpPr>
            <p:nvPr/>
          </p:nvSpPr>
          <p:spPr bwMode="auto">
            <a:xfrm>
              <a:off x="6192" y="2364"/>
              <a:ext cx="317" cy="4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272398" name="Straight Arrow Connector 14"/>
          <p:cNvCxnSpPr>
            <a:cxnSpLocks noChangeShapeType="1"/>
          </p:cNvCxnSpPr>
          <p:nvPr/>
        </p:nvCxnSpPr>
        <p:spPr bwMode="auto">
          <a:xfrm flipV="1">
            <a:off x="6403975" y="2633663"/>
            <a:ext cx="1235075" cy="1136650"/>
          </a:xfrm>
          <a:prstGeom prst="straightConnector1">
            <a:avLst/>
          </a:prstGeom>
          <a:noFill/>
          <a:ln w="38100" algn="ctr">
            <a:solidFill>
              <a:schemeClr val="accent1">
                <a:lumMod val="50000"/>
              </a:schemeClr>
            </a:solidFill>
            <a:round/>
            <a:headEnd/>
            <a:tailEnd type="arrow" w="med" len="med"/>
          </a:ln>
        </p:spPr>
      </p:cxnSp>
      <p:cxnSp>
        <p:nvCxnSpPr>
          <p:cNvPr id="71692" name="Straight Arrow Connector 15"/>
          <p:cNvCxnSpPr>
            <a:cxnSpLocks noChangeShapeType="1"/>
          </p:cNvCxnSpPr>
          <p:nvPr/>
        </p:nvCxnSpPr>
        <p:spPr bwMode="auto">
          <a:xfrm>
            <a:off x="6403975" y="3770313"/>
            <a:ext cx="1860550" cy="71437"/>
          </a:xfrm>
          <a:prstGeom prst="straightConnector1">
            <a:avLst/>
          </a:prstGeom>
          <a:noFill/>
          <a:ln w="38100" algn="ctr">
            <a:solidFill>
              <a:srgbClr val="002060"/>
            </a:solidFill>
            <a:round/>
            <a:headEnd/>
            <a:tailEnd type="arrow" w="med" len="med"/>
          </a:ln>
        </p:spPr>
      </p:cxnSp>
      <p:cxnSp>
        <p:nvCxnSpPr>
          <p:cNvPr id="2" name="Straight Connector 22"/>
          <p:cNvCxnSpPr>
            <a:cxnSpLocks noChangeShapeType="1"/>
          </p:cNvCxnSpPr>
          <p:nvPr/>
        </p:nvCxnSpPr>
        <p:spPr bwMode="auto">
          <a:xfrm rot="10800000" flipV="1">
            <a:off x="5557838" y="3108325"/>
            <a:ext cx="1908175" cy="1258888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119821" name="Text Box 25"/>
          <p:cNvSpPr txBox="1">
            <a:spLocks noChangeArrowheads="1"/>
          </p:cNvSpPr>
          <p:nvPr/>
        </p:nvSpPr>
        <p:spPr bwMode="auto">
          <a:xfrm>
            <a:off x="263525" y="5846763"/>
            <a:ext cx="434498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000000"/>
                </a:solidFill>
              </a:rPr>
              <a:t>Less likely to split pairs like those with similarity constraint</a:t>
            </a:r>
          </a:p>
        </p:txBody>
      </p:sp>
      <p:sp>
        <p:nvSpPr>
          <p:cNvPr id="71695" name="Text Box 27"/>
          <p:cNvSpPr txBox="1">
            <a:spLocks noChangeArrowheads="1"/>
          </p:cNvSpPr>
          <p:nvPr/>
        </p:nvSpPr>
        <p:spPr bwMode="auto">
          <a:xfrm>
            <a:off x="4718050" y="5859463"/>
            <a:ext cx="43878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000000"/>
                </a:solidFill>
              </a:rPr>
              <a:t>More likely to split pairs like those with dissimilarity constraint </a:t>
            </a:r>
          </a:p>
        </p:txBody>
      </p:sp>
      <p:pic>
        <p:nvPicPr>
          <p:cNvPr id="71696" name="Picture 35" descr="yc-e-car-1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888" y="2012950"/>
            <a:ext cx="1168400" cy="876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1697" name="Picture 8" descr="face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9175" y="4057650"/>
            <a:ext cx="1292225" cy="8556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9825" name="Picture 12" descr="Car_Side_Lar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7950" y="4313238"/>
            <a:ext cx="1339850" cy="987425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19826" name="Picture 14" descr="Storm%20Cloud%20Car%20side%20view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6088" y="1976438"/>
            <a:ext cx="1543050" cy="874712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</p:spPr>
      </p:pic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-98425" y="4765675"/>
            <a:ext cx="2771775" cy="935038"/>
            <a:chOff x="863600" y="5337175"/>
            <a:chExt cx="2771775" cy="935038"/>
          </a:xfrm>
        </p:grpSpPr>
        <p:pic>
          <p:nvPicPr>
            <p:cNvPr id="119836" name="Picture 24"/>
            <p:cNvPicPr>
              <a:picLocks noChangeAspect="1" noChangeArrowheads="1"/>
            </p:cNvPicPr>
            <p:nvPr/>
          </p:nvPicPr>
          <p:blipFill>
            <a:blip r:embed="rId3"/>
            <a:srcRect l="84615" t="47084" r="10382" b="43596"/>
            <a:stretch>
              <a:fillRect/>
            </a:stretch>
          </p:blipFill>
          <p:spPr bwMode="auto">
            <a:xfrm>
              <a:off x="2808288" y="5767388"/>
              <a:ext cx="433387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7"/>
            <p:cNvGrpSpPr>
              <a:grpSpLocks noChangeAspect="1"/>
            </p:cNvGrpSpPr>
            <p:nvPr/>
          </p:nvGrpSpPr>
          <p:grpSpPr bwMode="auto">
            <a:xfrm>
              <a:off x="1511300" y="5337175"/>
              <a:ext cx="609600" cy="862013"/>
              <a:chOff x="5964" y="2364"/>
              <a:chExt cx="545" cy="770"/>
            </a:xfrm>
          </p:grpSpPr>
          <p:pic>
            <p:nvPicPr>
              <p:cNvPr id="119839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 l="79427" t="44417" r="15248" b="45209"/>
              <a:stretch>
                <a:fillRect/>
              </a:stretch>
            </p:blipFill>
            <p:spPr bwMode="auto">
              <a:xfrm>
                <a:off x="5964" y="2636"/>
                <a:ext cx="409" cy="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840" name="Rectangle 9"/>
              <p:cNvSpPr>
                <a:spLocks noChangeAspect="1" noChangeArrowheads="1"/>
              </p:cNvSpPr>
              <p:nvPr/>
            </p:nvSpPr>
            <p:spPr bwMode="auto">
              <a:xfrm>
                <a:off x="6192" y="2364"/>
                <a:ext cx="317" cy="4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9838" name="Text Box 53"/>
            <p:cNvSpPr txBox="1">
              <a:spLocks noChangeAspect="1" noChangeArrowheads="1"/>
            </p:cNvSpPr>
            <p:nvPr/>
          </p:nvSpPr>
          <p:spPr bwMode="auto">
            <a:xfrm>
              <a:off x="863600" y="5554663"/>
              <a:ext cx="2771775" cy="609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400" i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</a:rPr>
                <a:t>(   ) = </a:t>
              </a:r>
              <a:r>
                <a:rPr lang="en-US" sz="3400" i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</a:rPr>
                <a:t>(   )</a:t>
              </a:r>
              <a:endParaRPr lang="en-US" sz="3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4903788" y="4714875"/>
            <a:ext cx="2771775" cy="935038"/>
            <a:chOff x="5437188" y="5337175"/>
            <a:chExt cx="2771775" cy="935038"/>
          </a:xfrm>
        </p:grpSpPr>
        <p:pic>
          <p:nvPicPr>
            <p:cNvPr id="119831" name="Picture 24"/>
            <p:cNvPicPr>
              <a:picLocks noChangeAspect="1" noChangeArrowheads="1"/>
            </p:cNvPicPr>
            <p:nvPr/>
          </p:nvPicPr>
          <p:blipFill>
            <a:blip r:embed="rId3"/>
            <a:srcRect l="84615" t="47084" r="10382" b="43596"/>
            <a:stretch>
              <a:fillRect/>
            </a:stretch>
          </p:blipFill>
          <p:spPr bwMode="auto">
            <a:xfrm>
              <a:off x="7381875" y="5767388"/>
              <a:ext cx="433388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7"/>
            <p:cNvGrpSpPr>
              <a:grpSpLocks noChangeAspect="1"/>
            </p:cNvGrpSpPr>
            <p:nvPr/>
          </p:nvGrpSpPr>
          <p:grpSpPr bwMode="auto">
            <a:xfrm>
              <a:off x="6084888" y="5337175"/>
              <a:ext cx="609600" cy="862013"/>
              <a:chOff x="5964" y="2364"/>
              <a:chExt cx="545" cy="770"/>
            </a:xfrm>
          </p:grpSpPr>
          <p:pic>
            <p:nvPicPr>
              <p:cNvPr id="119834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 l="79427" t="44417" r="15248" b="45209"/>
              <a:stretch>
                <a:fillRect/>
              </a:stretch>
            </p:blipFill>
            <p:spPr bwMode="auto">
              <a:xfrm>
                <a:off x="5964" y="2636"/>
                <a:ext cx="409" cy="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835" name="Rectangle 9"/>
              <p:cNvSpPr>
                <a:spLocks noChangeAspect="1" noChangeArrowheads="1"/>
              </p:cNvSpPr>
              <p:nvPr/>
            </p:nvSpPr>
            <p:spPr bwMode="auto">
              <a:xfrm>
                <a:off x="6192" y="2364"/>
                <a:ext cx="317" cy="47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9833" name="Text Box 53"/>
            <p:cNvSpPr txBox="1">
              <a:spLocks noChangeAspect="1" noChangeArrowheads="1"/>
            </p:cNvSpPr>
            <p:nvPr/>
          </p:nvSpPr>
          <p:spPr bwMode="auto">
            <a:xfrm>
              <a:off x="5437188" y="5554663"/>
              <a:ext cx="2771775" cy="609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400" i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</a:rPr>
                <a:t>(   ) 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≠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sz="3400" i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3400">
                  <a:solidFill>
                    <a:srgbClr val="000000"/>
                  </a:solidFill>
                  <a:latin typeface="Times New Roman" pitchFamily="18" charset="0"/>
                </a:rPr>
                <a:t>(   )</a:t>
              </a:r>
              <a:endParaRPr lang="en-US" sz="3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rot="10800000" flipV="1">
            <a:off x="1258888" y="3073400"/>
            <a:ext cx="1403350" cy="1668463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</p:spPr>
      </p:cxnSp>
      <p:sp>
        <p:nvSpPr>
          <p:cNvPr id="119830" name="Text Box 26"/>
          <p:cNvSpPr txBox="1">
            <a:spLocks noChangeArrowheads="1"/>
          </p:cNvSpPr>
          <p:nvPr/>
        </p:nvSpPr>
        <p:spPr bwMode="auto">
          <a:xfrm>
            <a:off x="6781800" y="6519863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Slide : Kristen Grauman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4800" y="1295400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a </a:t>
            </a:r>
            <a:r>
              <a:rPr lang="en-US" sz="2400" dirty="0" err="1" smtClean="0"/>
              <a:t>Malhanobis</a:t>
            </a:r>
            <a:r>
              <a:rPr lang="en-US" sz="2400" dirty="0" smtClean="0"/>
              <a:t> metric for LSH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00000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3063" y="3602038"/>
            <a:ext cx="5980112" cy="297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04800" y="101600"/>
            <a:ext cx="8458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700">
                <a:solidFill>
                  <a:schemeClr val="bg1"/>
                </a:solidFill>
                <a:latin typeface="Albertus Extra Bold" pitchFamily="34" charset="0"/>
              </a:rPr>
              <a:t>What does the world look like?</a:t>
            </a:r>
          </a:p>
        </p:txBody>
      </p:sp>
      <p:sp>
        <p:nvSpPr>
          <p:cNvPr id="7172" name="Line 20"/>
          <p:cNvSpPr>
            <a:spLocks/>
          </p:cNvSpPr>
          <p:nvPr/>
        </p:nvSpPr>
        <p:spPr bwMode="auto">
          <a:xfrm>
            <a:off x="307975" y="1260475"/>
            <a:ext cx="8458200" cy="0"/>
          </a:xfrm>
          <a:prstGeom prst="line">
            <a:avLst/>
          </a:prstGeom>
          <a:noFill/>
          <a:ln w="25400" cap="rnd" algn="ctr">
            <a:solidFill>
              <a:srgbClr val="B8AE68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304800" y="1447800"/>
            <a:ext cx="5562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</a:pPr>
            <a:r>
              <a:rPr lang="en-US" sz="3100">
                <a:solidFill>
                  <a:schemeClr val="bg1"/>
                </a:solidFill>
                <a:latin typeface="Book Antiqua" pitchFamily="18" charset="0"/>
              </a:rPr>
              <a:t>High level image statistics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04800" y="1295400"/>
            <a:ext cx="85725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defRPr/>
            </a:pPr>
            <a:r>
              <a:rPr lang="en-US" sz="3100" dirty="0">
                <a:latin typeface="+mn-lt"/>
                <a:cs typeface="Arial" pitchFamily="34" charset="0"/>
              </a:rPr>
              <a:t>Object Recognition for large-scale </a:t>
            </a:r>
            <a:r>
              <a:rPr lang="en-US" sz="3100" dirty="0" smtClean="0">
                <a:latin typeface="+mn-lt"/>
                <a:cs typeface="Arial" pitchFamily="34" charset="0"/>
              </a:rPr>
              <a:t>search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defRPr/>
            </a:pPr>
            <a:r>
              <a:rPr lang="en-US" sz="3200" dirty="0"/>
              <a:t>Focus </a:t>
            </a:r>
            <a:r>
              <a:rPr lang="en-US" sz="3200" dirty="0" smtClean="0"/>
              <a:t>on </a:t>
            </a:r>
            <a:r>
              <a:rPr lang="en-US" sz="3200" dirty="0"/>
              <a:t>scaling rather than understanding image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defRPr/>
            </a:pPr>
            <a:r>
              <a:rPr lang="en-US" sz="3100" dirty="0" smtClean="0">
                <a:latin typeface="+mn-lt"/>
                <a:cs typeface="Arial" pitchFamily="34" charset="0"/>
              </a:rPr>
              <a:t> </a:t>
            </a:r>
            <a:endParaRPr lang="en-US" sz="3100" dirty="0">
              <a:latin typeface="+mn-lt"/>
              <a:cs typeface="Arial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30188" y="274638"/>
            <a:ext cx="8699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sz="4400" dirty="0" smtClean="0">
                <a:latin typeface="+mn-lt"/>
                <a:cs typeface="+mn-cs"/>
              </a:rPr>
              <a:t>Scaling to billions of images</a:t>
            </a:r>
            <a:endParaRPr lang="en-US" sz="4400" dirty="0">
              <a:latin typeface="+mn-lt"/>
              <a:cs typeface="+mn-cs"/>
            </a:endParaRPr>
          </a:p>
        </p:txBody>
      </p:sp>
      <p:pic>
        <p:nvPicPr>
          <p:cNvPr id="717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819400"/>
            <a:ext cx="316547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3" descr="google_search"/>
          <p:cNvPicPr>
            <a:picLocks noChangeAspect="1" noChangeArrowheads="1"/>
          </p:cNvPicPr>
          <p:nvPr/>
        </p:nvPicPr>
        <p:blipFill>
          <a:blip r:embed="rId5"/>
          <a:srcRect b="67484"/>
          <a:stretch>
            <a:fillRect/>
          </a:stretch>
        </p:blipFill>
        <p:spPr bwMode="auto">
          <a:xfrm>
            <a:off x="3727450" y="2520950"/>
            <a:ext cx="5648325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665163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Results: Flickr dataset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-357188" y="1201738"/>
            <a:ext cx="6973888" cy="5463663"/>
            <a:chOff x="-357160" y="1603351"/>
            <a:chExt cx="6973888" cy="5464060"/>
          </a:xfrm>
        </p:grpSpPr>
        <p:pic>
          <p:nvPicPr>
            <p:cNvPr id="121899" name="Picture 2"/>
            <p:cNvPicPr>
              <a:picLocks noChangeAspect="1" noChangeArrowheads="1"/>
            </p:cNvPicPr>
            <p:nvPr/>
          </p:nvPicPr>
          <p:blipFill>
            <a:blip r:embed="rId3"/>
            <a:srcRect l="14680" t="26964" r="21680" b="7588"/>
            <a:stretch>
              <a:fillRect/>
            </a:stretch>
          </p:blipFill>
          <p:spPr bwMode="auto">
            <a:xfrm>
              <a:off x="190441" y="1712889"/>
              <a:ext cx="5862280" cy="4344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900" name="TextBox 6"/>
            <p:cNvSpPr txBox="1">
              <a:spLocks noChangeArrowheads="1"/>
            </p:cNvSpPr>
            <p:nvPr/>
          </p:nvSpPr>
          <p:spPr bwMode="auto">
            <a:xfrm>
              <a:off x="-357160" y="5836216"/>
              <a:ext cx="6973888" cy="12311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6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2400" b="1" dirty="0">
                  <a:solidFill>
                    <a:srgbClr val="000000"/>
                  </a:solidFill>
                </a:rPr>
                <a:t>slower search                 </a:t>
              </a:r>
              <a:r>
                <a:rPr lang="en-US" sz="2400" b="1" dirty="0">
                  <a:solidFill>
                    <a:srgbClr val="000000"/>
                  </a:solidFill>
                  <a:sym typeface="Wingdings" pitchFamily="2" charset="2"/>
                </a:rPr>
                <a:t>faster </a:t>
              </a:r>
              <a:r>
                <a:rPr lang="en-US" sz="2400" b="1" dirty="0" smtClean="0">
                  <a:solidFill>
                    <a:srgbClr val="000000"/>
                  </a:solidFill>
                  <a:sym typeface="Wingdings" pitchFamily="2" charset="2"/>
                </a:rPr>
                <a:t>search</a:t>
              </a:r>
            </a:p>
            <a:p>
              <a:pPr algn="ctr"/>
              <a:r>
                <a:rPr lang="en-US" sz="2400" b="1" dirty="0">
                  <a:solidFill>
                    <a:srgbClr val="000000"/>
                  </a:solidFill>
                  <a:sym typeface="Wingdings" pitchFamily="2" charset="2"/>
                </a:rPr>
                <a:t>30% of data                      2% of data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21901" name="Line 9"/>
            <p:cNvSpPr>
              <a:spLocks noChangeShapeType="1"/>
            </p:cNvSpPr>
            <p:nvPr/>
          </p:nvSpPr>
          <p:spPr bwMode="auto">
            <a:xfrm>
              <a:off x="2636906" y="6459650"/>
              <a:ext cx="1079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902" name="TextBox 7"/>
            <p:cNvSpPr txBox="1">
              <a:spLocks noChangeArrowheads="1"/>
            </p:cNvSpPr>
            <p:nvPr/>
          </p:nvSpPr>
          <p:spPr bwMode="auto">
            <a:xfrm rot="-5400000">
              <a:off x="-1822573" y="3397315"/>
              <a:ext cx="4049593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/>
                <a:t>Error rate</a:t>
              </a:r>
            </a:p>
          </p:txBody>
        </p:sp>
      </p:grpSp>
      <p:grpSp>
        <p:nvGrpSpPr>
          <p:cNvPr id="3" name="Group 48"/>
          <p:cNvGrpSpPr>
            <a:grpSpLocks noChangeAspect="1"/>
          </p:cNvGrpSpPr>
          <p:nvPr/>
        </p:nvGrpSpPr>
        <p:grpSpPr bwMode="auto">
          <a:xfrm>
            <a:off x="5886450" y="2187575"/>
            <a:ext cx="3403600" cy="693738"/>
            <a:chOff x="5813442" y="3538539"/>
            <a:chExt cx="4481197" cy="914400"/>
          </a:xfrm>
        </p:grpSpPr>
        <p:pic>
          <p:nvPicPr>
            <p:cNvPr id="121895" name="Picture 18" descr="C:\Documents and Settings\grauman\Desktop\data\flickr\pantheon-rome_000014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91397" y="3538539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6" name="Picture 19" descr="C:\Documents and Settings\grauman\Desktop\data\flickr\pantheon-rome_000440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83820" y="3538539"/>
              <a:ext cx="610819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7" name="Picture 20" descr="C:\Documents and Settings\grauman\Desktop\data\flickr\pantheon-rome_000174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369352" y="3538539"/>
              <a:ext cx="125582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8" name="Picture 21" descr="C:\Documents and Settings\grauman\Desktop\data\flickr\pantheon-rome_000140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813442" y="3538539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9"/>
          <p:cNvGrpSpPr>
            <a:grpSpLocks noChangeAspect="1"/>
          </p:cNvGrpSpPr>
          <p:nvPr/>
        </p:nvGrpSpPr>
        <p:grpSpPr bwMode="auto">
          <a:xfrm>
            <a:off x="5886450" y="3027363"/>
            <a:ext cx="3468688" cy="657225"/>
            <a:chOff x="5813442" y="4522815"/>
            <a:chExt cx="4833987" cy="915975"/>
          </a:xfrm>
        </p:grpSpPr>
        <p:pic>
          <p:nvPicPr>
            <p:cNvPr id="121890" name="Picture 22" descr="C:\Documents and Settings\grauman\Desktop\data\flickr\eiffel-tower_000415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28229" y="452439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1" name="Picture 24" descr="C:\Documents and Settings\grauman\Desktop\data\flickr\eiffel-tower_000406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813442" y="4524390"/>
              <a:ext cx="14022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2" name="Picture 25" descr="C:\Documents and Settings\grauman\Desktop\data\flickr\eiffel-tower_000402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697969" y="4522815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3" name="Picture 26" descr="C:\Documents and Settings\grauman\Desktop\data\flickr\eiffel-tower_000400.jp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67709" y="4524390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94" name="Picture 27" descr="C:\Documents and Settings\grauman\Desktop\data\flickr\eiffel-tower_000417.jp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237449" y="4522815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0"/>
          <p:cNvGrpSpPr>
            <a:grpSpLocks noChangeAspect="1"/>
          </p:cNvGrpSpPr>
          <p:nvPr/>
        </p:nvGrpSpPr>
        <p:grpSpPr bwMode="auto">
          <a:xfrm>
            <a:off x="5886450" y="3830638"/>
            <a:ext cx="3403600" cy="658812"/>
            <a:chOff x="5872197" y="5656293"/>
            <a:chExt cx="4724448" cy="914400"/>
          </a:xfrm>
        </p:grpSpPr>
        <p:pic>
          <p:nvPicPr>
            <p:cNvPr id="121886" name="Picture 28" descr="C:\Documents and Settings\grauman\Desktop\data\flickr\tower-bridge_000449.jp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5872197" y="5656293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7" name="Picture 29" descr="C:\Documents and Settings\grauman\Desktop\data\flickr\tower-bridge_000446.jp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8720211" y="5656293"/>
              <a:ext cx="60864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8" name="Picture 31" descr="C:\Documents and Settings\grauman\Desktop\data\flickr\tower-bridge_000438.jp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9377445" y="5656293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9" name="Picture 32" descr="C:\Documents and Settings\grauman\Desktop\data\flickr\tower-bridge_000457.jp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821535" y="5656293"/>
              <a:ext cx="185853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47"/>
          <p:cNvGrpSpPr>
            <a:grpSpLocks noChangeAspect="1"/>
          </p:cNvGrpSpPr>
          <p:nvPr/>
        </p:nvGrpSpPr>
        <p:grpSpPr bwMode="auto">
          <a:xfrm>
            <a:off x="5899150" y="1493838"/>
            <a:ext cx="3455988" cy="584200"/>
            <a:chOff x="5338773" y="2587626"/>
            <a:chExt cx="5418195" cy="915975"/>
          </a:xfrm>
        </p:grpSpPr>
        <p:pic>
          <p:nvPicPr>
            <p:cNvPr id="121881" name="Picture 34" descr="C:\Documents and Settings\grauman\Desktop\data\flickr\arc-de-triomphe_000421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82447" y="2589201"/>
              <a:ext cx="69151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2" name="Picture 39" descr="C:\Documents and Settings\grauman\Desktop\data\flickr\arc-de-triomphe_000417.jpg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37768" y="2587626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3" name="Picture 40" descr="C:\Documents and Settings\grauman\Desktop\data\flickr\arc-de-triomphe_000411.jp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7310475" y="2589201"/>
              <a:ext cx="962526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4" name="Picture 41" descr="C:\Documents and Settings\grauman\Desktop\data\flickr\arc-de-triomphe_000408.jpg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8296326" y="2589201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885" name="Picture 42" descr="C:\Documents and Settings\grauman\Desktop\data\flickr\arc-de-triomphe_000401.jpg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338773" y="2587626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1864" name="TextBox 52"/>
          <p:cNvSpPr txBox="1">
            <a:spLocks noChangeArrowheads="1"/>
          </p:cNvSpPr>
          <p:nvPr/>
        </p:nvSpPr>
        <p:spPr bwMode="auto">
          <a:xfrm>
            <a:off x="5849938" y="4633913"/>
            <a:ext cx="344011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18 classes, 5400 images</a:t>
            </a:r>
          </a:p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Categorize scene based on nearest exemplars</a:t>
            </a:r>
          </a:p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Base metric: Ling &amp; Soatto’s Proximity Distribution Kernel (PDK)</a:t>
            </a:r>
          </a:p>
        </p:txBody>
      </p:sp>
      <p:sp>
        <p:nvSpPr>
          <p:cNvPr id="121865" name="Rectangle 31"/>
          <p:cNvSpPr>
            <a:spLocks noChangeArrowheads="1"/>
          </p:cNvSpPr>
          <p:nvPr/>
        </p:nvSpPr>
        <p:spPr bwMode="auto">
          <a:xfrm>
            <a:off x="847725" y="4560888"/>
            <a:ext cx="4819650" cy="584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b="1">
              <a:latin typeface="Times New Roman" pitchFamily="18" charset="0"/>
            </a:endParaRPr>
          </a:p>
        </p:txBody>
      </p:sp>
      <p:sp>
        <p:nvSpPr>
          <p:cNvPr id="121866" name="Rectangle 32"/>
          <p:cNvSpPr>
            <a:spLocks noChangeArrowheads="1"/>
          </p:cNvSpPr>
          <p:nvPr/>
        </p:nvSpPr>
        <p:spPr bwMode="auto">
          <a:xfrm>
            <a:off x="5697538" y="4487863"/>
            <a:ext cx="152400" cy="584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b="1">
              <a:latin typeface="Times New Roman" pitchFamily="18" charset="0"/>
            </a:endParaRPr>
          </a:p>
        </p:txBody>
      </p:sp>
      <p:sp>
        <p:nvSpPr>
          <p:cNvPr id="121867" name="Rectangle 33"/>
          <p:cNvSpPr>
            <a:spLocks noChangeArrowheads="1"/>
          </p:cNvSpPr>
          <p:nvPr/>
        </p:nvSpPr>
        <p:spPr bwMode="auto">
          <a:xfrm>
            <a:off x="665163" y="4633913"/>
            <a:ext cx="152400" cy="584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b="1">
              <a:latin typeface="Times New Roman" pitchFamily="18" charset="0"/>
            </a:endParaRPr>
          </a:p>
        </p:txBody>
      </p:sp>
      <p:sp>
        <p:nvSpPr>
          <p:cNvPr id="121868" name="Rectangle 34"/>
          <p:cNvSpPr>
            <a:spLocks noChangeArrowheads="1"/>
          </p:cNvSpPr>
          <p:nvPr/>
        </p:nvSpPr>
        <p:spPr bwMode="auto">
          <a:xfrm>
            <a:off x="3549650" y="2698750"/>
            <a:ext cx="2008188" cy="25558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b="1">
              <a:latin typeface="Times New Roman" pitchFamily="18" charset="0"/>
            </a:endParaRPr>
          </a:p>
        </p:txBody>
      </p:sp>
      <p:sp>
        <p:nvSpPr>
          <p:cNvPr id="121869" name="Rectangle 35"/>
          <p:cNvSpPr>
            <a:spLocks noChangeArrowheads="1"/>
          </p:cNvSpPr>
          <p:nvPr/>
        </p:nvSpPr>
        <p:spPr bwMode="auto">
          <a:xfrm>
            <a:off x="3513138" y="2260600"/>
            <a:ext cx="2081212" cy="21907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b="1">
              <a:latin typeface="Times New Roman" pitchFamily="18" charset="0"/>
            </a:endParaRPr>
          </a:p>
        </p:txBody>
      </p:sp>
      <p:pic>
        <p:nvPicPr>
          <p:cNvPr id="121870" name="Picture 32" descr="http://euclid.hamline.edu/~arundquist/latex/showequation.php?eqn_id=93279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038475" y="5546725"/>
            <a:ext cx="2095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71" name="TextBox 37"/>
          <p:cNvSpPr txBox="1">
            <a:spLocks noChangeArrowheads="1"/>
          </p:cNvSpPr>
          <p:nvPr/>
        </p:nvSpPr>
        <p:spPr bwMode="auto">
          <a:xfrm>
            <a:off x="5922963" y="1055688"/>
            <a:ext cx="1716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Query time: </a:t>
            </a:r>
          </a:p>
        </p:txBody>
      </p:sp>
      <p:pic>
        <p:nvPicPr>
          <p:cNvPr id="121872" name="Picture 35" descr="http://euclid.hamline.edu/~arundquist/latex/showequation.php?eqn_id=948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383463" y="1019175"/>
            <a:ext cx="109537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701675" y="1238250"/>
            <a:ext cx="5148263" cy="2081213"/>
            <a:chOff x="701622" y="1238220"/>
            <a:chExt cx="5148333" cy="2081241"/>
          </a:xfrm>
        </p:grpSpPr>
        <p:grpSp>
          <p:nvGrpSpPr>
            <p:cNvPr id="8" name="Group 38"/>
            <p:cNvGrpSpPr>
              <a:grpSpLocks/>
            </p:cNvGrpSpPr>
            <p:nvPr/>
          </p:nvGrpSpPr>
          <p:grpSpPr bwMode="auto">
            <a:xfrm>
              <a:off x="884187" y="1420785"/>
              <a:ext cx="4710177" cy="1716111"/>
              <a:chOff x="884187" y="1420785"/>
              <a:chExt cx="4710177" cy="1716111"/>
            </a:xfrm>
          </p:grpSpPr>
          <p:sp>
            <p:nvSpPr>
              <p:cNvPr id="121879" name="Rectangle 39"/>
              <p:cNvSpPr>
                <a:spLocks noChangeArrowheads="1"/>
              </p:cNvSpPr>
              <p:nvPr/>
            </p:nvSpPr>
            <p:spPr bwMode="auto">
              <a:xfrm>
                <a:off x="884187" y="1530324"/>
                <a:ext cx="2592423" cy="160657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 b="1">
                  <a:latin typeface="Times New Roman" pitchFamily="18" charset="0"/>
                </a:endParaRPr>
              </a:p>
            </p:txBody>
          </p:sp>
          <p:sp>
            <p:nvSpPr>
              <p:cNvPr id="121880" name="Rectangle 40"/>
              <p:cNvSpPr>
                <a:spLocks noChangeArrowheads="1"/>
              </p:cNvSpPr>
              <p:nvPr/>
            </p:nvSpPr>
            <p:spPr bwMode="auto">
              <a:xfrm>
                <a:off x="3440097" y="1420785"/>
                <a:ext cx="2154267" cy="8032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 b="1">
                  <a:latin typeface="Times New Roman" pitchFamily="18" charset="0"/>
                </a:endParaRPr>
              </a:p>
            </p:txBody>
          </p:sp>
        </p:grpSp>
        <p:sp>
          <p:nvSpPr>
            <p:cNvPr id="121876" name="Rectangle 41"/>
            <p:cNvSpPr>
              <a:spLocks noChangeArrowheads="1"/>
            </p:cNvSpPr>
            <p:nvPr/>
          </p:nvSpPr>
          <p:spPr bwMode="auto">
            <a:xfrm>
              <a:off x="3513124" y="2443149"/>
              <a:ext cx="2117754" cy="292104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 b="1">
                <a:latin typeface="Times New Roman" pitchFamily="18" charset="0"/>
              </a:endParaRPr>
            </a:p>
          </p:txBody>
        </p:sp>
        <p:sp>
          <p:nvSpPr>
            <p:cNvPr id="121877" name="Oval 42"/>
            <p:cNvSpPr>
              <a:spLocks noChangeArrowheads="1"/>
            </p:cNvSpPr>
            <p:nvPr/>
          </p:nvSpPr>
          <p:spPr bwMode="auto">
            <a:xfrm>
              <a:off x="5448312" y="1238220"/>
              <a:ext cx="401643" cy="401643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 b="1">
                <a:latin typeface="Times New Roman" pitchFamily="18" charset="0"/>
              </a:endParaRPr>
            </a:p>
          </p:txBody>
        </p:sp>
        <p:sp>
          <p:nvSpPr>
            <p:cNvPr id="121878" name="Oval 43"/>
            <p:cNvSpPr>
              <a:spLocks noChangeArrowheads="1"/>
            </p:cNvSpPr>
            <p:nvPr/>
          </p:nvSpPr>
          <p:spPr bwMode="auto">
            <a:xfrm>
              <a:off x="701622" y="2881305"/>
              <a:ext cx="328617" cy="438156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 b="1">
                <a:latin typeface="Times New Roman" pitchFamily="18" charset="0"/>
              </a:endParaRPr>
            </a:p>
          </p:txBody>
        </p:sp>
      </p:grpSp>
      <p:sp>
        <p:nvSpPr>
          <p:cNvPr id="121874" name="Text Box 26"/>
          <p:cNvSpPr txBox="1">
            <a:spLocks noChangeArrowheads="1"/>
          </p:cNvSpPr>
          <p:nvPr/>
        </p:nvSpPr>
        <p:spPr bwMode="auto">
          <a:xfrm>
            <a:off x="6781800" y="6519863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Slide 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>
          <a:xfrm>
            <a:off x="665163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Results: Flickr dataset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-357188" y="1201738"/>
            <a:ext cx="6973888" cy="5463663"/>
            <a:chOff x="-357160" y="1603351"/>
            <a:chExt cx="6973888" cy="5464060"/>
          </a:xfrm>
        </p:grpSpPr>
        <p:pic>
          <p:nvPicPr>
            <p:cNvPr id="122911" name="Picture 2"/>
            <p:cNvPicPr>
              <a:picLocks noChangeAspect="1" noChangeArrowheads="1"/>
            </p:cNvPicPr>
            <p:nvPr/>
          </p:nvPicPr>
          <p:blipFill>
            <a:blip r:embed="rId3"/>
            <a:srcRect l="14680" t="26964" r="21680" b="7588"/>
            <a:stretch>
              <a:fillRect/>
            </a:stretch>
          </p:blipFill>
          <p:spPr bwMode="auto">
            <a:xfrm>
              <a:off x="190441" y="1712889"/>
              <a:ext cx="5862280" cy="4344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12" name="TextBox 6"/>
            <p:cNvSpPr txBox="1">
              <a:spLocks noChangeArrowheads="1"/>
            </p:cNvSpPr>
            <p:nvPr/>
          </p:nvSpPr>
          <p:spPr bwMode="auto">
            <a:xfrm>
              <a:off x="-357160" y="5836216"/>
              <a:ext cx="6973888" cy="12311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sz="26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2400" b="1" dirty="0">
                  <a:solidFill>
                    <a:srgbClr val="000000"/>
                  </a:solidFill>
                </a:rPr>
                <a:t>slower search                 </a:t>
              </a:r>
              <a:r>
                <a:rPr lang="en-US" sz="2400" b="1" dirty="0">
                  <a:solidFill>
                    <a:srgbClr val="000000"/>
                  </a:solidFill>
                  <a:sym typeface="Wingdings" pitchFamily="2" charset="2"/>
                </a:rPr>
                <a:t>faster </a:t>
              </a:r>
              <a:r>
                <a:rPr lang="en-US" sz="2400" b="1" dirty="0" smtClean="0">
                  <a:solidFill>
                    <a:srgbClr val="000000"/>
                  </a:solidFill>
                  <a:sym typeface="Wingdings" pitchFamily="2" charset="2"/>
                </a:rPr>
                <a:t>search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sym typeface="Wingdings" pitchFamily="2" charset="2"/>
                </a:rPr>
                <a:t>30% of data                      2% of data       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22913" name="Line 9"/>
            <p:cNvSpPr>
              <a:spLocks noChangeShapeType="1"/>
            </p:cNvSpPr>
            <p:nvPr/>
          </p:nvSpPr>
          <p:spPr bwMode="auto">
            <a:xfrm>
              <a:off x="2636906" y="6459650"/>
              <a:ext cx="1079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14" name="TextBox 7"/>
            <p:cNvSpPr txBox="1">
              <a:spLocks noChangeArrowheads="1"/>
            </p:cNvSpPr>
            <p:nvPr/>
          </p:nvSpPr>
          <p:spPr bwMode="auto">
            <a:xfrm rot="-5400000">
              <a:off x="-1822573" y="3397315"/>
              <a:ext cx="4049593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/>
                <a:t>Error rate</a:t>
              </a:r>
            </a:p>
          </p:txBody>
        </p:sp>
      </p:grpSp>
      <p:grpSp>
        <p:nvGrpSpPr>
          <p:cNvPr id="3" name="Group 48"/>
          <p:cNvGrpSpPr>
            <a:grpSpLocks noChangeAspect="1"/>
          </p:cNvGrpSpPr>
          <p:nvPr/>
        </p:nvGrpSpPr>
        <p:grpSpPr bwMode="auto">
          <a:xfrm>
            <a:off x="5886450" y="2187575"/>
            <a:ext cx="3403600" cy="693738"/>
            <a:chOff x="5813442" y="3538539"/>
            <a:chExt cx="4481197" cy="914400"/>
          </a:xfrm>
        </p:grpSpPr>
        <p:pic>
          <p:nvPicPr>
            <p:cNvPr id="122907" name="Picture 18" descr="C:\Documents and Settings\grauman\Desktop\data\flickr\pantheon-rome_000014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91397" y="3538539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8" name="Picture 19" descr="C:\Documents and Settings\grauman\Desktop\data\flickr\pantheon-rome_000440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83820" y="3538539"/>
              <a:ext cx="610819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9" name="Picture 20" descr="C:\Documents and Settings\grauman\Desktop\data\flickr\pantheon-rome_000174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369352" y="3538539"/>
              <a:ext cx="125582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10" name="Picture 21" descr="C:\Documents and Settings\grauman\Desktop\data\flickr\pantheon-rome_000140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813442" y="3538539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9"/>
          <p:cNvGrpSpPr>
            <a:grpSpLocks noChangeAspect="1"/>
          </p:cNvGrpSpPr>
          <p:nvPr/>
        </p:nvGrpSpPr>
        <p:grpSpPr bwMode="auto">
          <a:xfrm>
            <a:off x="5886450" y="3027363"/>
            <a:ext cx="3468688" cy="657225"/>
            <a:chOff x="5813442" y="4522815"/>
            <a:chExt cx="4833987" cy="915975"/>
          </a:xfrm>
        </p:grpSpPr>
        <p:pic>
          <p:nvPicPr>
            <p:cNvPr id="122902" name="Picture 22" descr="C:\Documents and Settings\grauman\Desktop\data\flickr\eiffel-tower_000415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28229" y="452439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3" name="Picture 24" descr="C:\Documents and Settings\grauman\Desktop\data\flickr\eiffel-tower_000406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813442" y="4524390"/>
              <a:ext cx="14022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4" name="Picture 25" descr="C:\Documents and Settings\grauman\Desktop\data\flickr\eiffel-tower_000402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697969" y="4522815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5" name="Picture 26" descr="C:\Documents and Settings\grauman\Desktop\data\flickr\eiffel-tower_000400.jp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67709" y="4524390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6" name="Picture 27" descr="C:\Documents and Settings\grauman\Desktop\data\flickr\eiffel-tower_000417.jp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237449" y="4522815"/>
              <a:ext cx="685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0"/>
          <p:cNvGrpSpPr>
            <a:grpSpLocks noChangeAspect="1"/>
          </p:cNvGrpSpPr>
          <p:nvPr/>
        </p:nvGrpSpPr>
        <p:grpSpPr bwMode="auto">
          <a:xfrm>
            <a:off x="5886450" y="3830638"/>
            <a:ext cx="3403600" cy="658812"/>
            <a:chOff x="5872197" y="5656293"/>
            <a:chExt cx="4724448" cy="914400"/>
          </a:xfrm>
        </p:grpSpPr>
        <p:pic>
          <p:nvPicPr>
            <p:cNvPr id="122898" name="Picture 28" descr="C:\Documents and Settings\grauman\Desktop\data\flickr\tower-bridge_000449.jp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5872197" y="5656293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899" name="Picture 29" descr="C:\Documents and Settings\grauman\Desktop\data\flickr\tower-bridge_000446.jp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8720211" y="5656293"/>
              <a:ext cx="60864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0" name="Picture 31" descr="C:\Documents and Settings\grauman\Desktop\data\flickr\tower-bridge_000438.jp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9377445" y="5656293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1" name="Picture 32" descr="C:\Documents and Settings\grauman\Desktop\data\flickr\tower-bridge_000457.jp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821535" y="5656293"/>
              <a:ext cx="185853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47"/>
          <p:cNvGrpSpPr>
            <a:grpSpLocks noChangeAspect="1"/>
          </p:cNvGrpSpPr>
          <p:nvPr/>
        </p:nvGrpSpPr>
        <p:grpSpPr bwMode="auto">
          <a:xfrm>
            <a:off x="5899150" y="1493838"/>
            <a:ext cx="3455988" cy="584200"/>
            <a:chOff x="5338773" y="2587626"/>
            <a:chExt cx="5418195" cy="915975"/>
          </a:xfrm>
        </p:grpSpPr>
        <p:pic>
          <p:nvPicPr>
            <p:cNvPr id="122893" name="Picture 34" descr="C:\Documents and Settings\grauman\Desktop\data\flickr\arc-de-triomphe_000421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82447" y="2589201"/>
              <a:ext cx="69151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894" name="Picture 39" descr="C:\Documents and Settings\grauman\Desktop\data\flickr\arc-de-triomphe_000417.jpg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37768" y="2587626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895" name="Picture 40" descr="C:\Documents and Settings\grauman\Desktop\data\flickr\arc-de-triomphe_000411.jp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7310475" y="2589201"/>
              <a:ext cx="962526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896" name="Picture 41" descr="C:\Documents and Settings\grauman\Desktop\data\flickr\arc-de-triomphe_000408.jpg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8296326" y="2589201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897" name="Picture 42" descr="C:\Documents and Settings\grauman\Desktop\data\flickr\arc-de-triomphe_000401.jpg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338773" y="2587626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888" name="TextBox 52"/>
          <p:cNvSpPr txBox="1">
            <a:spLocks noChangeArrowheads="1"/>
          </p:cNvSpPr>
          <p:nvPr/>
        </p:nvSpPr>
        <p:spPr bwMode="auto">
          <a:xfrm>
            <a:off x="5849938" y="4633913"/>
            <a:ext cx="3440112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18 classes, 5400 images</a:t>
            </a:r>
          </a:p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Categorize scene based on nearest exemplars</a:t>
            </a:r>
          </a:p>
          <a:p>
            <a:pPr marL="230188" indent="-230188">
              <a:spcBef>
                <a:spcPts val="600"/>
              </a:spcBef>
              <a:buFont typeface="Arial" charset="0"/>
              <a:buChar char="•"/>
            </a:pPr>
            <a:r>
              <a:rPr lang="en-US" sz="2000"/>
              <a:t>Base metric: Ling &amp; Soatto’s Proximity Distribution Kernel (PDK)</a:t>
            </a:r>
          </a:p>
        </p:txBody>
      </p:sp>
      <p:pic>
        <p:nvPicPr>
          <p:cNvPr id="122889" name="Picture 32" descr="http://euclid.hamline.edu/~arundquist/latex/showequation.php?eqn_id=93279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038475" y="5546725"/>
            <a:ext cx="2095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5922963" y="1055688"/>
            <a:ext cx="1716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Query time: </a:t>
            </a:r>
          </a:p>
        </p:txBody>
      </p:sp>
      <p:pic>
        <p:nvPicPr>
          <p:cNvPr id="122891" name="Picture 35" descr="http://euclid.hamline.edu/~arundquist/latex/showequation.php?eqn_id=948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383463" y="1019175"/>
            <a:ext cx="109537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2" name="Text Box 26"/>
          <p:cNvSpPr txBox="1">
            <a:spLocks noChangeArrowheads="1"/>
          </p:cNvSpPr>
          <p:nvPr/>
        </p:nvSpPr>
        <p:spPr bwMode="auto">
          <a:xfrm>
            <a:off x="6781800" y="6519863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Slide 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Some vision techniques for </a:t>
            </a:r>
            <a:br>
              <a:rPr lang="en-US" dirty="0" smtClean="0">
                <a:latin typeface="Calibri" pitchFamily="34" charset="0"/>
              </a:rPr>
            </a:br>
            <a:r>
              <a:rPr lang="en-US" dirty="0" smtClean="0">
                <a:latin typeface="Calibri" pitchFamily="34" charset="0"/>
              </a:rPr>
              <a:t>large scale recognition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Efficient matching methods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Pyramid Match Kernel</a:t>
            </a:r>
            <a:endParaRPr lang="en-US" dirty="0" smtClean="0">
              <a:latin typeface="Calibri" pitchFamily="34" charset="0"/>
            </a:endParaRPr>
          </a:p>
          <a:p>
            <a:pPr lvl="1"/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Learning to compare images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Metrics for retrieval</a:t>
            </a: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Learning compact descriptors</a:t>
            </a:r>
          </a:p>
          <a:p>
            <a:pPr lvl="1"/>
            <a:endParaRPr lang="en-US" dirty="0" smtClean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Semantic Hashing</a:t>
            </a:r>
          </a:p>
        </p:txBody>
      </p:sp>
      <p:sp>
        <p:nvSpPr>
          <p:cNvPr id="7" name="Freeform 6"/>
          <p:cNvSpPr/>
          <p:nvPr/>
        </p:nvSpPr>
        <p:spPr>
          <a:xfrm>
            <a:off x="5105400" y="2133600"/>
            <a:ext cx="3810000" cy="4724400"/>
          </a:xfrm>
          <a:custGeom>
            <a:avLst/>
            <a:gdLst>
              <a:gd name="connsiteX0" fmla="*/ 1079292 w 3462728"/>
              <a:gd name="connsiteY0" fmla="*/ 851940 h 3872458"/>
              <a:gd name="connsiteX1" fmla="*/ 2653259 w 3462728"/>
              <a:gd name="connsiteY1" fmla="*/ 132413 h 3872458"/>
              <a:gd name="connsiteX2" fmla="*/ 3402767 w 3462728"/>
              <a:gd name="connsiteY2" fmla="*/ 1646419 h 3872458"/>
              <a:gd name="connsiteX3" fmla="*/ 3013023 w 3462728"/>
              <a:gd name="connsiteY3" fmla="*/ 3565160 h 3872458"/>
              <a:gd name="connsiteX4" fmla="*/ 884420 w 3462728"/>
              <a:gd name="connsiteY4" fmla="*/ 3490209 h 3872458"/>
              <a:gd name="connsiteX5" fmla="*/ 14990 w 3462728"/>
              <a:gd name="connsiteY5" fmla="*/ 2350957 h 3872458"/>
              <a:gd name="connsiteX6" fmla="*/ 974361 w 3462728"/>
              <a:gd name="connsiteY6" fmla="*/ 1271665 h 3872458"/>
              <a:gd name="connsiteX7" fmla="*/ 1079292 w 3462728"/>
              <a:gd name="connsiteY7" fmla="*/ 851940 h 38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2728" h="3872458">
                <a:moveTo>
                  <a:pt x="1079292" y="851940"/>
                </a:moveTo>
                <a:cubicBezTo>
                  <a:pt x="1359108" y="662065"/>
                  <a:pt x="2266013" y="0"/>
                  <a:pt x="2653259" y="132413"/>
                </a:cubicBezTo>
                <a:cubicBezTo>
                  <a:pt x="3040505" y="264826"/>
                  <a:pt x="3342806" y="1074295"/>
                  <a:pt x="3402767" y="1646419"/>
                </a:cubicBezTo>
                <a:cubicBezTo>
                  <a:pt x="3462728" y="2218543"/>
                  <a:pt x="3432747" y="3257862"/>
                  <a:pt x="3013023" y="3565160"/>
                </a:cubicBezTo>
                <a:cubicBezTo>
                  <a:pt x="2593299" y="3872458"/>
                  <a:pt x="1384092" y="3692576"/>
                  <a:pt x="884420" y="3490209"/>
                </a:cubicBezTo>
                <a:cubicBezTo>
                  <a:pt x="384748" y="3287842"/>
                  <a:pt x="0" y="2720714"/>
                  <a:pt x="14990" y="2350957"/>
                </a:cubicBezTo>
                <a:cubicBezTo>
                  <a:pt x="29980" y="1981200"/>
                  <a:pt x="791981" y="1521501"/>
                  <a:pt x="974361" y="1271665"/>
                </a:cubicBezTo>
                <a:cubicBezTo>
                  <a:pt x="1156741" y="1021829"/>
                  <a:pt x="799476" y="1041815"/>
                  <a:pt x="1079292" y="85194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294" name="TextBox 7"/>
          <p:cNvSpPr txBox="1">
            <a:spLocks noChangeArrowheads="1"/>
          </p:cNvSpPr>
          <p:nvPr/>
        </p:nvSpPr>
        <p:spPr bwMode="auto">
          <a:xfrm>
            <a:off x="6629400" y="2819400"/>
            <a:ext cx="1987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Address Space</a:t>
            </a:r>
          </a:p>
        </p:txBody>
      </p:sp>
      <p:sp>
        <p:nvSpPr>
          <p:cNvPr id="13" name="Oval 12"/>
          <p:cNvSpPr/>
          <p:nvPr/>
        </p:nvSpPr>
        <p:spPr>
          <a:xfrm>
            <a:off x="6705600" y="5105400"/>
            <a:ext cx="304800" cy="304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72200" y="4572000"/>
            <a:ext cx="1447800" cy="13716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400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0772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248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00800" y="5334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9000" y="609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77200" y="5715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86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4102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1628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7818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14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10400" y="5562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12" name="TextBox 29"/>
          <p:cNvSpPr txBox="1">
            <a:spLocks noChangeArrowheads="1"/>
          </p:cNvSpPr>
          <p:nvPr/>
        </p:nvSpPr>
        <p:spPr bwMode="auto">
          <a:xfrm>
            <a:off x="3048000" y="5334000"/>
            <a:ext cx="210185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Semantically </a:t>
            </a:r>
            <a:br>
              <a:rPr lang="en-US" sz="2800">
                <a:latin typeface="Calibri" pitchFamily="34" charset="0"/>
              </a:rPr>
            </a:br>
            <a:r>
              <a:rPr lang="en-US" sz="2800">
                <a:latin typeface="Calibri" pitchFamily="34" charset="0"/>
              </a:rPr>
              <a:t>similar </a:t>
            </a:r>
            <a:br>
              <a:rPr lang="en-US" sz="2800">
                <a:latin typeface="Calibri" pitchFamily="34" charset="0"/>
              </a:rPr>
            </a:br>
            <a:r>
              <a:rPr lang="en-US" sz="2800">
                <a:latin typeface="Calibri" pitchFamily="34" charset="0"/>
              </a:rPr>
              <a:t>images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724400" y="5410200"/>
            <a:ext cx="1600200" cy="6858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14" name="TextBox 33"/>
          <p:cNvSpPr txBox="1">
            <a:spLocks noChangeArrowheads="1"/>
          </p:cNvSpPr>
          <p:nvPr/>
        </p:nvSpPr>
        <p:spPr bwMode="auto">
          <a:xfrm>
            <a:off x="7010400" y="52578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Query address</a:t>
            </a:r>
          </a:p>
        </p:txBody>
      </p:sp>
      <p:sp>
        <p:nvSpPr>
          <p:cNvPr id="30" name="7-Point Star 29"/>
          <p:cNvSpPr/>
          <p:nvPr/>
        </p:nvSpPr>
        <p:spPr>
          <a:xfrm>
            <a:off x="1524000" y="2133600"/>
            <a:ext cx="3124200" cy="2895600"/>
          </a:xfrm>
          <a:prstGeom prst="star7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Semantic </a:t>
            </a:r>
            <a:br>
              <a:rPr lang="en-US" sz="3200" dirty="0"/>
            </a:br>
            <a:r>
              <a:rPr lang="en-US" sz="3200" dirty="0"/>
              <a:t>Hash</a:t>
            </a:r>
            <a:br>
              <a:rPr lang="en-US" sz="3200" dirty="0"/>
            </a:br>
            <a:r>
              <a:rPr lang="en-US" sz="3200" dirty="0"/>
              <a:t>Function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52400" y="1371600"/>
            <a:ext cx="1676400" cy="106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Query 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cxnSp>
        <p:nvCxnSpPr>
          <p:cNvPr id="43" name="Curved Connector 42"/>
          <p:cNvCxnSpPr>
            <a:stCxn id="31" idx="2"/>
          </p:cNvCxnSpPr>
          <p:nvPr/>
        </p:nvCxnSpPr>
        <p:spPr>
          <a:xfrm rot="16200000" flipH="1">
            <a:off x="990600" y="2438400"/>
            <a:ext cx="990600" cy="990600"/>
          </a:xfrm>
          <a:prstGeom prst="curvedConnector3">
            <a:avLst>
              <a:gd name="adj1" fmla="val 99151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30" idx="1"/>
            <a:endCxn id="13" idx="2"/>
          </p:cNvCxnSpPr>
          <p:nvPr/>
        </p:nvCxnSpPr>
        <p:spPr>
          <a:xfrm>
            <a:off x="4648200" y="3995738"/>
            <a:ext cx="2057400" cy="126206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4521200" y="3048000"/>
            <a:ext cx="1193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Binary </a:t>
            </a:r>
            <a:br>
              <a:rPr lang="en-US" sz="2800">
                <a:latin typeface="Calibri" pitchFamily="34" charset="0"/>
              </a:rPr>
            </a:br>
            <a:r>
              <a:rPr lang="en-US" sz="2800">
                <a:latin typeface="Calibri" pitchFamily="34" charset="0"/>
              </a:rPr>
              <a:t>code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648200" y="3962400"/>
            <a:ext cx="990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33"/>
          <p:cNvSpPr txBox="1">
            <a:spLocks noChangeArrowheads="1"/>
          </p:cNvSpPr>
          <p:nvPr/>
        </p:nvSpPr>
        <p:spPr bwMode="auto">
          <a:xfrm>
            <a:off x="6400800" y="3733800"/>
            <a:ext cx="2184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Images in database</a:t>
            </a:r>
          </a:p>
        </p:txBody>
      </p:sp>
      <p:sp>
        <p:nvSpPr>
          <p:cNvPr id="127005" name="Rectangle 78"/>
          <p:cNvSpPr>
            <a:spLocks noChangeArrowheads="1"/>
          </p:cNvSpPr>
          <p:nvPr/>
        </p:nvSpPr>
        <p:spPr bwMode="auto">
          <a:xfrm>
            <a:off x="1752600" y="792163"/>
            <a:ext cx="65438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[</a:t>
            </a:r>
            <a:r>
              <a:rPr lang="en-US" sz="2400" dirty="0" err="1">
                <a:latin typeface="Calibri" pitchFamily="34" charset="0"/>
              </a:rPr>
              <a:t>Salakhutdinov</a:t>
            </a:r>
            <a:r>
              <a:rPr lang="en-US" sz="2400" dirty="0">
                <a:latin typeface="Calibri" pitchFamily="34" charset="0"/>
              </a:rPr>
              <a:t> &amp; Hinton, 2007] for text documents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152400" y="5410200"/>
            <a:ext cx="2527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Quite different</a:t>
            </a:r>
            <a:br>
              <a:rPr lang="en-US" sz="2400">
                <a:latin typeface="Calibri" pitchFamily="34" charset="0"/>
              </a:rPr>
            </a:br>
            <a:r>
              <a:rPr lang="en-US" sz="2400">
                <a:latin typeface="Calibri" pitchFamily="34" charset="0"/>
              </a:rPr>
              <a:t>to a (conventional)</a:t>
            </a:r>
            <a:br>
              <a:rPr lang="en-US" sz="2400">
                <a:latin typeface="Calibri" pitchFamily="34" charset="0"/>
              </a:rPr>
            </a:br>
            <a:r>
              <a:rPr lang="en-US" sz="2400">
                <a:latin typeface="Calibri" pitchFamily="34" charset="0"/>
              </a:rPr>
              <a:t>randomizing hash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294" grpId="0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2312" grpId="0"/>
      <p:bldP spid="12314" grpId="0"/>
      <p:bldP spid="30" grpId="0" animBg="1"/>
      <p:bldP spid="56" grpId="0"/>
      <p:bldP spid="78" grpId="0"/>
      <p:bldP spid="78" grpId="1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>
          <a:xfrm>
            <a:off x="452438" y="76200"/>
            <a:ext cx="8229600" cy="1143000"/>
          </a:xfrm>
        </p:spPr>
        <p:txBody>
          <a:bodyPr/>
          <a:lstStyle/>
          <a:p>
            <a:r>
              <a:rPr lang="en-US" smtClean="0"/>
              <a:t>Exploring different choices of </a:t>
            </a:r>
            <a:br>
              <a:rPr lang="en-US" smtClean="0"/>
            </a:br>
            <a:r>
              <a:rPr lang="en-US" smtClean="0"/>
              <a:t>semantic hash function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49238" y="4799013"/>
            <a:ext cx="1676400" cy="106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Query 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6" name="Trapezoid 5"/>
          <p:cNvSpPr/>
          <p:nvPr/>
        </p:nvSpPr>
        <p:spPr>
          <a:xfrm>
            <a:off x="5967413" y="2732088"/>
            <a:ext cx="2801937" cy="2198687"/>
          </a:xfrm>
          <a:prstGeom prst="trapezoi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/>
              <a:t>3. RBM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2738438" y="5668963"/>
            <a:ext cx="2074862" cy="100965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Compute </a:t>
            </a:r>
            <a:br>
              <a:rPr lang="en-US" dirty="0"/>
            </a:br>
            <a:r>
              <a:rPr lang="en-US" dirty="0"/>
              <a:t>Gist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275" y="2476500"/>
            <a:ext cx="1684338" cy="1698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Binary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2650" y="5041900"/>
            <a:ext cx="2817813" cy="1714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Gist descriptor</a:t>
            </a:r>
          </a:p>
        </p:txBody>
      </p:sp>
      <p:sp>
        <p:nvSpPr>
          <p:cNvPr id="10" name="Freeform 9"/>
          <p:cNvSpPr/>
          <p:nvPr/>
        </p:nvSpPr>
        <p:spPr>
          <a:xfrm flipH="1">
            <a:off x="2662238" y="1223963"/>
            <a:ext cx="2892425" cy="3140075"/>
          </a:xfrm>
          <a:custGeom>
            <a:avLst/>
            <a:gdLst>
              <a:gd name="connsiteX0" fmla="*/ 1079292 w 3462728"/>
              <a:gd name="connsiteY0" fmla="*/ 851940 h 3872458"/>
              <a:gd name="connsiteX1" fmla="*/ 2653259 w 3462728"/>
              <a:gd name="connsiteY1" fmla="*/ 132413 h 3872458"/>
              <a:gd name="connsiteX2" fmla="*/ 3402767 w 3462728"/>
              <a:gd name="connsiteY2" fmla="*/ 1646419 h 3872458"/>
              <a:gd name="connsiteX3" fmla="*/ 3013023 w 3462728"/>
              <a:gd name="connsiteY3" fmla="*/ 3565160 h 3872458"/>
              <a:gd name="connsiteX4" fmla="*/ 884420 w 3462728"/>
              <a:gd name="connsiteY4" fmla="*/ 3490209 h 3872458"/>
              <a:gd name="connsiteX5" fmla="*/ 14990 w 3462728"/>
              <a:gd name="connsiteY5" fmla="*/ 2350957 h 3872458"/>
              <a:gd name="connsiteX6" fmla="*/ 974361 w 3462728"/>
              <a:gd name="connsiteY6" fmla="*/ 1271665 h 3872458"/>
              <a:gd name="connsiteX7" fmla="*/ 1079292 w 3462728"/>
              <a:gd name="connsiteY7" fmla="*/ 851940 h 38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2728" h="3872458">
                <a:moveTo>
                  <a:pt x="1079292" y="851940"/>
                </a:moveTo>
                <a:cubicBezTo>
                  <a:pt x="1359108" y="662065"/>
                  <a:pt x="2266013" y="0"/>
                  <a:pt x="2653259" y="132413"/>
                </a:cubicBezTo>
                <a:cubicBezTo>
                  <a:pt x="3040505" y="264826"/>
                  <a:pt x="3342806" y="1074295"/>
                  <a:pt x="3402767" y="1646419"/>
                </a:cubicBezTo>
                <a:cubicBezTo>
                  <a:pt x="3462728" y="2218543"/>
                  <a:pt x="3432747" y="3257862"/>
                  <a:pt x="3013023" y="3565160"/>
                </a:cubicBezTo>
                <a:cubicBezTo>
                  <a:pt x="2593299" y="3872458"/>
                  <a:pt x="1384092" y="3692576"/>
                  <a:pt x="884420" y="3490209"/>
                </a:cubicBezTo>
                <a:cubicBezTo>
                  <a:pt x="384748" y="3287842"/>
                  <a:pt x="0" y="2720714"/>
                  <a:pt x="14990" y="2350957"/>
                </a:cubicBezTo>
                <a:cubicBezTo>
                  <a:pt x="29980" y="1981200"/>
                  <a:pt x="791981" y="1521501"/>
                  <a:pt x="974361" y="1271665"/>
                </a:cubicBezTo>
                <a:cubicBezTo>
                  <a:pt x="1156741" y="1021829"/>
                  <a:pt x="799476" y="1041815"/>
                  <a:pt x="1079292" y="85194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73619" y="2807369"/>
            <a:ext cx="208547" cy="20854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89300" y="2438400"/>
            <a:ext cx="966788" cy="96837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95625" y="17494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1963" y="223837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19625" y="24352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95625" y="30448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33825" y="38068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72025" y="34258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29088" y="2133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00563" y="29051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57625" y="18256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29000" y="273843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89375" y="288766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79838" y="3209925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74650" y="2187575"/>
            <a:ext cx="1111250" cy="763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27050" y="2339975"/>
            <a:ext cx="1111250" cy="763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79450" y="2492375"/>
            <a:ext cx="1111250" cy="763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Image 1</a:t>
            </a:r>
          </a:p>
        </p:txBody>
      </p:sp>
      <p:sp>
        <p:nvSpPr>
          <p:cNvPr id="31" name="Left Brace 30"/>
          <p:cNvSpPr/>
          <p:nvPr/>
        </p:nvSpPr>
        <p:spPr>
          <a:xfrm rot="16200000">
            <a:off x="965201" y="2574925"/>
            <a:ext cx="252412" cy="15827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951163" y="4278313"/>
            <a:ext cx="1568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Semantic Hash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00025" y="3478213"/>
            <a:ext cx="179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Retrieved images</a:t>
            </a:r>
          </a:p>
        </p:txBody>
      </p:sp>
      <p:cxnSp>
        <p:nvCxnSpPr>
          <p:cNvPr id="35" name="Curved Connector 34"/>
          <p:cNvCxnSpPr>
            <a:endCxn id="29" idx="3"/>
          </p:cNvCxnSpPr>
          <p:nvPr/>
        </p:nvCxnSpPr>
        <p:spPr>
          <a:xfrm rot="10800000">
            <a:off x="1790700" y="2874963"/>
            <a:ext cx="1733550" cy="8255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7" idx="2"/>
            <a:endCxn id="9" idx="2"/>
          </p:cNvCxnSpPr>
          <p:nvPr/>
        </p:nvCxnSpPr>
        <p:spPr>
          <a:xfrm flipV="1">
            <a:off x="4686300" y="5213350"/>
            <a:ext cx="2684463" cy="960438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" idx="2"/>
            <a:endCxn id="7" idx="5"/>
          </p:cNvCxnSpPr>
          <p:nvPr/>
        </p:nvCxnSpPr>
        <p:spPr>
          <a:xfrm rot="16200000" flipH="1">
            <a:off x="1821656" y="5131595"/>
            <a:ext cx="307975" cy="1776412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149474" y="4219073"/>
            <a:ext cx="2449094" cy="1069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25936" y="3590758"/>
            <a:ext cx="2109537" cy="7218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48926" y="3053347"/>
            <a:ext cx="1850189" cy="6416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3" name="Curved Connector 52"/>
          <p:cNvCxnSpPr>
            <a:stCxn id="8" idx="0"/>
          </p:cNvCxnSpPr>
          <p:nvPr/>
        </p:nvCxnSpPr>
        <p:spPr>
          <a:xfrm rot="16200000" flipH="1" flipV="1">
            <a:off x="5418931" y="854869"/>
            <a:ext cx="320675" cy="3563938"/>
          </a:xfrm>
          <a:prstGeom prst="curvedConnector4">
            <a:avLst>
              <a:gd name="adj1" fmla="val -81251"/>
              <a:gd name="adj2" fmla="val 100075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603875" y="3567113"/>
            <a:ext cx="692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&lt;1ms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729288" y="6189663"/>
            <a:ext cx="1812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~1ms (in Matlab)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1911350" y="2425700"/>
            <a:ext cx="7508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&lt;10</a:t>
            </a:r>
            <a:r>
              <a:rPr lang="el-GR" b="1">
                <a:latin typeface="Cambria Math" pitchFamily="18" charset="0"/>
              </a:rPr>
              <a:t>μ</a:t>
            </a:r>
            <a:r>
              <a:rPr lang="en-US" b="1">
                <a:latin typeface="Calibri" pitchFamily="34" charset="0"/>
              </a:rPr>
              <a:t>s</a:t>
            </a:r>
          </a:p>
        </p:txBody>
      </p:sp>
      <p:sp>
        <p:nvSpPr>
          <p:cNvPr id="40" name="Trapezoid 39"/>
          <p:cNvSpPr/>
          <p:nvPr/>
        </p:nvSpPr>
        <p:spPr>
          <a:xfrm>
            <a:off x="5943600" y="2743200"/>
            <a:ext cx="2801938" cy="2198688"/>
          </a:xfrm>
          <a:prstGeom prst="trapezoi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/>
              <a:t>2. </a:t>
            </a:r>
            <a:r>
              <a:rPr lang="en-US" sz="3600" dirty="0" err="1"/>
              <a:t>BoostSSC</a:t>
            </a:r>
            <a:endParaRPr lang="en-US" sz="4000" dirty="0"/>
          </a:p>
        </p:txBody>
      </p:sp>
      <p:sp>
        <p:nvSpPr>
          <p:cNvPr id="39" name="Trapezoid 38"/>
          <p:cNvSpPr/>
          <p:nvPr/>
        </p:nvSpPr>
        <p:spPr>
          <a:xfrm>
            <a:off x="5943600" y="2754312"/>
            <a:ext cx="2801938" cy="2198688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/>
              <a:t>1.LSH</a:t>
            </a:r>
          </a:p>
        </p:txBody>
      </p:sp>
      <p:sp>
        <p:nvSpPr>
          <p:cNvPr id="129073" name="TextBox 40"/>
          <p:cNvSpPr txBox="1">
            <a:spLocks noChangeArrowheads="1"/>
          </p:cNvSpPr>
          <p:nvPr/>
        </p:nvSpPr>
        <p:spPr bwMode="auto">
          <a:xfrm>
            <a:off x="4598988" y="1295400"/>
            <a:ext cx="4545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Calibri" pitchFamily="34" charset="0"/>
              </a:rPr>
              <a:t>Torralba, Fergus, Weiss, CVPR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/>
      <p:bldP spid="33" grpId="0"/>
      <p:bldP spid="58" grpId="0"/>
      <p:bldP spid="59" grpId="0"/>
      <p:bldP spid="60" grpId="0"/>
      <p:bldP spid="40" grpId="0" animBg="1"/>
      <p:bldP spid="40" grpId="1" animBg="1"/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Learn mapping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5400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76400" y="39624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9200" y="480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81200" y="4114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5000" y="480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45720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95600" y="48768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62200" y="52578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29000" y="5791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71800" y="43434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10000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91000" y="53340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90800" y="3810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29000" y="3657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52800" y="39624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86200" y="40386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00400" y="51054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91000" y="41910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86200" y="54102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50292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62600" y="4876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05400" y="4953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48200" y="5562600"/>
            <a:ext cx="685800" cy="685800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638800" y="5486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482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019800" y="4572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400800" y="5410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00600" y="3886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38800" y="3733800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5" idx="6"/>
          </p:cNvCxnSpPr>
          <p:nvPr/>
        </p:nvCxnSpPr>
        <p:spPr>
          <a:xfrm>
            <a:off x="3733800" y="5943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</p:cNvCxnSpPr>
          <p:nvPr/>
        </p:nvCxnSpPr>
        <p:spPr>
          <a:xfrm rot="10800000" flipV="1">
            <a:off x="5029200" y="5638800"/>
            <a:ext cx="609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</p:cNvCxnSpPr>
          <p:nvPr/>
        </p:nvCxnSpPr>
        <p:spPr>
          <a:xfrm rot="5400000">
            <a:off x="4762500" y="5403850"/>
            <a:ext cx="577850" cy="196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3"/>
          </p:cNvCxnSpPr>
          <p:nvPr/>
        </p:nvCxnSpPr>
        <p:spPr>
          <a:xfrm rot="5400000">
            <a:off x="5334000" y="5137150"/>
            <a:ext cx="273050" cy="27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3"/>
          </p:cNvCxnSpPr>
          <p:nvPr/>
        </p:nvCxnSpPr>
        <p:spPr>
          <a:xfrm rot="5400000">
            <a:off x="5981700" y="4870450"/>
            <a:ext cx="120650" cy="4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3" idx="2"/>
          </p:cNvCxnSpPr>
          <p:nvPr/>
        </p:nvCxnSpPr>
        <p:spPr>
          <a:xfrm rot="10800000" flipV="1">
            <a:off x="6248400" y="55626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7" idx="5"/>
          </p:cNvCxnSpPr>
          <p:nvPr/>
        </p:nvCxnSpPr>
        <p:spPr>
          <a:xfrm rot="16200000" flipH="1">
            <a:off x="4070350" y="4756150"/>
            <a:ext cx="44450" cy="4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2"/>
          </p:cNvCxnSpPr>
          <p:nvPr/>
        </p:nvCxnSpPr>
        <p:spPr>
          <a:xfrm rot="10800000">
            <a:off x="3581400" y="54864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8" idx="1"/>
          </p:cNvCxnSpPr>
          <p:nvPr/>
        </p:nvCxnSpPr>
        <p:spPr>
          <a:xfrm rot="16200000" flipV="1">
            <a:off x="3886200" y="5029200"/>
            <a:ext cx="349250" cy="34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6" idx="1"/>
          </p:cNvCxnSpPr>
          <p:nvPr/>
        </p:nvCxnSpPr>
        <p:spPr>
          <a:xfrm rot="16200000" flipV="1">
            <a:off x="4152900" y="4762500"/>
            <a:ext cx="349250" cy="27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2" idx="0"/>
          </p:cNvCxnSpPr>
          <p:nvPr/>
        </p:nvCxnSpPr>
        <p:spPr>
          <a:xfrm rot="5400000" flipH="1" flipV="1">
            <a:off x="4762501" y="4457700"/>
            <a:ext cx="2286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16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2209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Neighborhood Components Analysis [Goldberger et al., 2004] </a:t>
            </a:r>
          </a:p>
          <a:p>
            <a:pPr eaLnBrk="1" hangingPunct="1"/>
            <a:r>
              <a:rPr lang="en-US" sz="2400" dirty="0" smtClean="0"/>
              <a:t>Adjust model </a:t>
            </a:r>
            <a:r>
              <a:rPr lang="en-US" sz="2400" dirty="0" smtClean="0"/>
              <a:t>parameters to move:</a:t>
            </a:r>
          </a:p>
          <a:p>
            <a:pPr lvl="1" eaLnBrk="1" hangingPunct="1"/>
            <a:r>
              <a:rPr lang="en-US" sz="2400" dirty="0" smtClean="0"/>
              <a:t>Points of </a:t>
            </a:r>
            <a:r>
              <a:rPr lang="en-US" sz="2400" dirty="0" smtClean="0">
                <a:solidFill>
                  <a:srgbClr val="FF0000"/>
                </a:solidFill>
              </a:rPr>
              <a:t>SAME</a:t>
            </a:r>
            <a:r>
              <a:rPr lang="en-US" sz="2400" dirty="0" smtClean="0"/>
              <a:t> class closer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457200" y="2743200"/>
            <a:ext cx="6096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</a:rPr>
              <a:t>Points of DIFFERENT class away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72200" y="3429000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Points in code space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LabelMe</a:t>
            </a:r>
            <a:r>
              <a:rPr lang="en-US" dirty="0" smtClean="0"/>
              <a:t> retrieval comparison</a:t>
            </a:r>
            <a:endParaRPr lang="en-US" dirty="0" smtClean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881562" y="5791201"/>
            <a:ext cx="3962400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latin typeface="Calibri" pitchFamily="34" charset="0"/>
              </a:rPr>
              <a:t>Size of retrieval set 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 rot="16200000">
            <a:off x="2135981" y="3502820"/>
            <a:ext cx="4876800" cy="461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% of 50 true neighbors in retrieval set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833937" y="5486401"/>
            <a:ext cx="4295775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0   2,000                  10,000                 20,0000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685" t="71375" r="60422" b="4237"/>
          <a:stretch>
            <a:fillRect/>
          </a:stretch>
        </p:blipFill>
        <p:spPr bwMode="auto">
          <a:xfrm>
            <a:off x="4681537" y="1600201"/>
            <a:ext cx="4343400" cy="395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295400"/>
            <a:ext cx="4038600" cy="5029200"/>
          </a:xfrm>
        </p:spPr>
        <p:txBody>
          <a:bodyPr/>
          <a:lstStyle/>
          <a:p>
            <a:r>
              <a:rPr lang="en-US" dirty="0" smtClean="0"/>
              <a:t>32-bit learned codes do as well as 512-dim real-valued input descriptor</a:t>
            </a:r>
          </a:p>
          <a:p>
            <a:endParaRPr lang="en-US" dirty="0" smtClean="0"/>
          </a:p>
          <a:p>
            <a:r>
              <a:rPr lang="en-US" dirty="0" smtClean="0"/>
              <a:t>Learning methods outperform LSH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Review: constructing </a:t>
            </a:r>
            <a:br>
              <a:rPr lang="en-US" smtClean="0"/>
            </a:br>
            <a:r>
              <a:rPr lang="en-US" smtClean="0"/>
              <a:t>a good metric from data</a:t>
            </a:r>
          </a:p>
        </p:txBody>
      </p:sp>
      <p:sp>
        <p:nvSpPr>
          <p:cNvPr id="138243" name="Content Placeholder 2"/>
          <p:cNvSpPr>
            <a:spLocks noGrp="1"/>
          </p:cNvSpPr>
          <p:nvPr>
            <p:ph idx="1"/>
          </p:nvPr>
        </p:nvSpPr>
        <p:spPr>
          <a:xfrm>
            <a:off x="466725" y="1628775"/>
            <a:ext cx="8229600" cy="4525963"/>
          </a:xfrm>
        </p:spPr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Learn</a:t>
            </a:r>
            <a:r>
              <a:rPr lang="en-US" smtClean="0"/>
              <a:t> the metric from training data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2390775"/>
            <a:ext cx="17145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2900" y="2390775"/>
            <a:ext cx="1544638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25" y="2400300"/>
            <a:ext cx="208597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-Right Arrow 6"/>
          <p:cNvSpPr/>
          <p:nvPr/>
        </p:nvSpPr>
        <p:spPr>
          <a:xfrm>
            <a:off x="2247900" y="2895600"/>
            <a:ext cx="619125" cy="381000"/>
          </a:xfrm>
          <a:prstGeom prst="left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4448175" y="2914650"/>
            <a:ext cx="2200275" cy="38100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249" name="Rectangle 9"/>
          <p:cNvSpPr>
            <a:spLocks noChangeArrowheads="1"/>
          </p:cNvSpPr>
          <p:nvPr/>
        </p:nvSpPr>
        <p:spPr bwMode="auto">
          <a:xfrm>
            <a:off x="533400" y="3276600"/>
            <a:ext cx="8610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00"/>
                </a:solidFill>
                <a:latin typeface="Calibri" pitchFamily="34" charset="0"/>
              </a:rPr>
              <a:t>Two approaches that do this: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000" i="1">
                <a:solidFill>
                  <a:srgbClr val="000000"/>
                </a:solidFill>
                <a:latin typeface="Calibri" pitchFamily="34" charset="0"/>
              </a:rPr>
              <a:t>Jain, Kulis, &amp; Grauman, CVPR 2008: Learn Malhanobis distance for LSH.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000" i="1">
                <a:solidFill>
                  <a:srgbClr val="000000"/>
                </a:solidFill>
                <a:latin typeface="Calibri" pitchFamily="34" charset="0"/>
              </a:rPr>
              <a:t>Torralba, Fergus, Weiss, CVPR 2008: Directly learn mapping from image to binary code.</a:t>
            </a:r>
            <a:endParaRPr lang="en-US" sz="2000">
              <a:solidFill>
                <a:srgbClr val="000000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00"/>
                </a:solidFill>
                <a:latin typeface="Calibri" pitchFamily="34" charset="0"/>
              </a:rPr>
              <a:t>Use Hamming distance (binary codes) for speed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00"/>
                </a:solidFill>
                <a:latin typeface="Calibri" pitchFamily="34" charset="0"/>
              </a:rPr>
              <a:t>Learning metric really helps over plain LSH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00"/>
                </a:solidFill>
                <a:latin typeface="Calibri" pitchFamily="34" charset="0"/>
              </a:rPr>
              <a:t>Learning only applied to metric, not representation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320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</a:t>
            </a:r>
            <a:r>
              <a:rPr lang="en-US" dirty="0" smtClean="0"/>
              <a:t>Image Retrieval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38125" y="1685925"/>
            <a:ext cx="8686800" cy="4525963"/>
          </a:xfrm>
        </p:spPr>
        <p:txBody>
          <a:bodyPr/>
          <a:lstStyle/>
          <a:p>
            <a:r>
              <a:rPr lang="en-US" dirty="0" smtClean="0"/>
              <a:t>Variety </a:t>
            </a:r>
            <a:r>
              <a:rPr lang="en-US" dirty="0" smtClean="0"/>
              <a:t>of simple/hand-designed cues:</a:t>
            </a:r>
          </a:p>
          <a:p>
            <a:pPr lvl="1"/>
            <a:r>
              <a:rPr lang="en-US" dirty="0" smtClean="0"/>
              <a:t>Color and/or Texture histograms, Shape, PCA, etc.</a:t>
            </a:r>
          </a:p>
          <a:p>
            <a:r>
              <a:rPr lang="en-US" dirty="0" smtClean="0"/>
              <a:t>Various distance metrics</a:t>
            </a:r>
          </a:p>
          <a:p>
            <a:pPr lvl="1"/>
            <a:r>
              <a:rPr lang="en-US" dirty="0" smtClean="0"/>
              <a:t>Earth Movers Distance (</a:t>
            </a:r>
            <a:r>
              <a:rPr lang="en-US" dirty="0" err="1" smtClean="0"/>
              <a:t>Rubner</a:t>
            </a:r>
            <a:r>
              <a:rPr lang="en-US" dirty="0" smtClean="0"/>
              <a:t> et al. ‘98)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QBIC from IBM (1999)</a:t>
            </a:r>
          </a:p>
          <a:p>
            <a:r>
              <a:rPr lang="en-US" dirty="0" err="1" smtClean="0"/>
              <a:t>Blobworld</a:t>
            </a:r>
            <a:r>
              <a:rPr lang="en-US" dirty="0" smtClean="0"/>
              <a:t>, Carson et al. 2002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89344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990600" y="5334000"/>
            <a:ext cx="6889750" cy="158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vision techniques for </a:t>
            </a:r>
            <a:br>
              <a:rPr lang="en-US" dirty="0" smtClean="0"/>
            </a:br>
            <a:r>
              <a:rPr lang="en-US" dirty="0" smtClean="0"/>
              <a:t>large scale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Efficient matching methods</a:t>
            </a:r>
          </a:p>
          <a:p>
            <a:pPr lvl="1"/>
            <a:r>
              <a:rPr lang="en-US" dirty="0" smtClean="0"/>
              <a:t>Pyramid Match Kernel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Learning to compare images</a:t>
            </a:r>
          </a:p>
          <a:p>
            <a:pPr lvl="1"/>
            <a:r>
              <a:rPr lang="en-US" dirty="0" smtClean="0"/>
              <a:t>Metrics for retrieval</a:t>
            </a:r>
          </a:p>
          <a:p>
            <a:endParaRPr lang="en-US" dirty="0" smtClean="0"/>
          </a:p>
          <a:p>
            <a:r>
              <a:rPr lang="en-US" dirty="0" smtClean="0"/>
              <a:t>Learning compact descriptors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vision techniques for </a:t>
            </a:r>
            <a:br>
              <a:rPr lang="en-US" dirty="0" smtClean="0"/>
            </a:br>
            <a:r>
              <a:rPr lang="en-US" dirty="0" smtClean="0"/>
              <a:t>large scale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Efficient matching methods</a:t>
            </a:r>
          </a:p>
          <a:p>
            <a:pPr lvl="1"/>
            <a:r>
              <a:rPr lang="en-US" dirty="0" smtClean="0"/>
              <a:t>Pyramid Match Kernel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Learning to compare images</a:t>
            </a:r>
          </a:p>
          <a:p>
            <a:pPr lvl="1"/>
            <a:r>
              <a:rPr lang="en-US" dirty="0" smtClean="0"/>
              <a:t>Metrics for retrieval</a:t>
            </a:r>
          </a:p>
          <a:p>
            <a:endParaRPr lang="en-US" dirty="0" smtClean="0"/>
          </a:p>
          <a:p>
            <a:r>
              <a:rPr lang="en-US" dirty="0" smtClean="0"/>
              <a:t>Learning compact descriptors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3" descr="koala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" y="1381125"/>
            <a:ext cx="16033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4" descr="koala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5150" y="1614488"/>
            <a:ext cx="212725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6" descr="koala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74963" y="1381125"/>
            <a:ext cx="1362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3" name="Picture 8" descr="koala11"/>
          <p:cNvPicPr>
            <a:picLocks noChangeAspect="1" noChangeArrowheads="1"/>
          </p:cNvPicPr>
          <p:nvPr/>
        </p:nvPicPr>
        <p:blipFill>
          <a:blip r:embed="rId6"/>
          <a:srcRect r="17667"/>
          <a:stretch>
            <a:fillRect/>
          </a:stretch>
        </p:blipFill>
        <p:spPr bwMode="auto">
          <a:xfrm>
            <a:off x="6038850" y="3865563"/>
            <a:ext cx="14636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13" descr="albinokoal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11550" y="3941763"/>
            <a:ext cx="17049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5" name="Picture 15" descr="koala_occlusions"/>
          <p:cNvPicPr>
            <a:picLocks noChangeAspect="1" noChangeArrowheads="1"/>
          </p:cNvPicPr>
          <p:nvPr/>
        </p:nvPicPr>
        <p:blipFill>
          <a:blip r:embed="rId8">
            <a:lum bright="6000"/>
          </a:blip>
          <a:srcRect b="19913"/>
          <a:stretch>
            <a:fillRect/>
          </a:stretch>
        </p:blipFill>
        <p:spPr bwMode="auto">
          <a:xfrm>
            <a:off x="1241425" y="3941763"/>
            <a:ext cx="1401763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6" name="Picture 16" descr="koalas_lgbg"/>
          <p:cNvPicPr>
            <a:picLocks noChangeAspect="1" noChangeArrowheads="1"/>
          </p:cNvPicPr>
          <p:nvPr/>
        </p:nvPicPr>
        <p:blipFill>
          <a:blip r:embed="rId9"/>
          <a:srcRect r="40761"/>
          <a:stretch>
            <a:fillRect/>
          </a:stretch>
        </p:blipFill>
        <p:spPr bwMode="auto">
          <a:xfrm>
            <a:off x="6921500" y="1381125"/>
            <a:ext cx="162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4" name="Rectangle 17"/>
          <p:cNvSpPr>
            <a:spLocks noChangeArrowheads="1"/>
          </p:cNvSpPr>
          <p:nvPr/>
        </p:nvSpPr>
        <p:spPr bwMode="auto">
          <a:xfrm>
            <a:off x="4619625" y="3984625"/>
            <a:ext cx="457200" cy="45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5" name="Rectangle 18"/>
          <p:cNvSpPr>
            <a:spLocks noChangeArrowheads="1"/>
          </p:cNvSpPr>
          <p:nvPr/>
        </p:nvSpPr>
        <p:spPr bwMode="auto">
          <a:xfrm>
            <a:off x="6048375" y="1597025"/>
            <a:ext cx="360363" cy="3603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6" name="Rectangle 19"/>
          <p:cNvSpPr>
            <a:spLocks noChangeArrowheads="1"/>
          </p:cNvSpPr>
          <p:nvPr/>
        </p:nvSpPr>
        <p:spPr bwMode="auto">
          <a:xfrm>
            <a:off x="1943100" y="4157663"/>
            <a:ext cx="320675" cy="32067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7" name="Rectangle 20"/>
          <p:cNvSpPr>
            <a:spLocks noChangeArrowheads="1"/>
          </p:cNvSpPr>
          <p:nvPr/>
        </p:nvSpPr>
        <p:spPr bwMode="auto">
          <a:xfrm>
            <a:off x="1727200" y="1385888"/>
            <a:ext cx="365125" cy="36512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8" name="Rectangle 21"/>
          <p:cNvSpPr>
            <a:spLocks noChangeArrowheads="1"/>
          </p:cNvSpPr>
          <p:nvPr/>
        </p:nvSpPr>
        <p:spPr bwMode="auto">
          <a:xfrm>
            <a:off x="8350250" y="184785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79" name="Rectangle 22"/>
          <p:cNvSpPr>
            <a:spLocks noChangeArrowheads="1"/>
          </p:cNvSpPr>
          <p:nvPr/>
        </p:nvSpPr>
        <p:spPr bwMode="auto">
          <a:xfrm>
            <a:off x="6911975" y="4262438"/>
            <a:ext cx="215900" cy="252412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80" name="Rectangle 23"/>
          <p:cNvSpPr>
            <a:spLocks noChangeArrowheads="1"/>
          </p:cNvSpPr>
          <p:nvPr/>
        </p:nvSpPr>
        <p:spPr bwMode="auto">
          <a:xfrm>
            <a:off x="3743325" y="1849438"/>
            <a:ext cx="215900" cy="252412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4176713" y="4416425"/>
            <a:ext cx="360362" cy="45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1" name="Rectangle 25"/>
          <p:cNvSpPr>
            <a:spLocks noChangeArrowheads="1"/>
          </p:cNvSpPr>
          <p:nvPr/>
        </p:nvSpPr>
        <p:spPr bwMode="auto">
          <a:xfrm>
            <a:off x="5543550" y="1885950"/>
            <a:ext cx="215900" cy="395288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2" name="Rectangle 26"/>
          <p:cNvSpPr>
            <a:spLocks noChangeArrowheads="1"/>
          </p:cNvSpPr>
          <p:nvPr/>
        </p:nvSpPr>
        <p:spPr bwMode="auto">
          <a:xfrm>
            <a:off x="6559550" y="4514850"/>
            <a:ext cx="136525" cy="13652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935038" y="2030413"/>
            <a:ext cx="136525" cy="13652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1223963" y="1885950"/>
            <a:ext cx="215900" cy="395288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5" name="Rectangle 29"/>
          <p:cNvSpPr>
            <a:spLocks noChangeArrowheads="1"/>
          </p:cNvSpPr>
          <p:nvPr/>
        </p:nvSpPr>
        <p:spPr bwMode="auto">
          <a:xfrm>
            <a:off x="3563938" y="2030413"/>
            <a:ext cx="144462" cy="25082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987" name="Rectangle 30"/>
          <p:cNvSpPr>
            <a:spLocks noChangeArrowheads="1"/>
          </p:cNvSpPr>
          <p:nvPr/>
        </p:nvSpPr>
        <p:spPr bwMode="auto">
          <a:xfrm>
            <a:off x="5219700" y="2101850"/>
            <a:ext cx="215900" cy="179388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807" name="Rectangle 31"/>
          <p:cNvSpPr>
            <a:spLocks noChangeArrowheads="1"/>
          </p:cNvSpPr>
          <p:nvPr/>
        </p:nvSpPr>
        <p:spPr bwMode="auto">
          <a:xfrm>
            <a:off x="5111750" y="2354263"/>
            <a:ext cx="107950" cy="179387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6096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Matching features in</a:t>
            </a:r>
            <a:br>
              <a:rPr 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category-level recognition </a:t>
            </a:r>
            <a:endParaRPr lang="en-US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7620000" y="205740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6629400" y="502920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7010400" y="487680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8229600" y="251460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1" name="Rectangle 25"/>
          <p:cNvSpPr>
            <a:spLocks noChangeArrowheads="1"/>
          </p:cNvSpPr>
          <p:nvPr/>
        </p:nvSpPr>
        <p:spPr bwMode="auto">
          <a:xfrm>
            <a:off x="5181600" y="2590800"/>
            <a:ext cx="400050" cy="17145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6096000" y="2819400"/>
            <a:ext cx="360363" cy="3603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5791200" y="2667000"/>
            <a:ext cx="215900" cy="179388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7162800" y="2743200"/>
            <a:ext cx="182563" cy="18256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3962400" y="2590800"/>
            <a:ext cx="144463" cy="25082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" name="Rectangle 23"/>
          <p:cNvSpPr>
            <a:spLocks noChangeArrowheads="1"/>
          </p:cNvSpPr>
          <p:nvPr/>
        </p:nvSpPr>
        <p:spPr bwMode="auto">
          <a:xfrm>
            <a:off x="2895600" y="1447800"/>
            <a:ext cx="215900" cy="252413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7" name="Rectangle 17"/>
          <p:cNvSpPr>
            <a:spLocks noChangeArrowheads="1"/>
          </p:cNvSpPr>
          <p:nvPr/>
        </p:nvSpPr>
        <p:spPr bwMode="auto">
          <a:xfrm>
            <a:off x="3657600" y="4038600"/>
            <a:ext cx="457200" cy="45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8" name="Rectangle 19"/>
          <p:cNvSpPr>
            <a:spLocks noChangeArrowheads="1"/>
          </p:cNvSpPr>
          <p:nvPr/>
        </p:nvSpPr>
        <p:spPr bwMode="auto">
          <a:xfrm>
            <a:off x="1676400" y="4953000"/>
            <a:ext cx="320675" cy="32067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9" name="Rectangle 19"/>
          <p:cNvSpPr>
            <a:spLocks noChangeArrowheads="1"/>
          </p:cNvSpPr>
          <p:nvPr/>
        </p:nvSpPr>
        <p:spPr bwMode="auto">
          <a:xfrm>
            <a:off x="1752600" y="4495800"/>
            <a:ext cx="320675" cy="320675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4" grpId="0" animBg="1"/>
      <p:bldP spid="40975" grpId="0" animBg="1"/>
      <p:bldP spid="40976" grpId="0" animBg="1"/>
      <p:bldP spid="40977" grpId="0" animBg="1"/>
      <p:bldP spid="40978" grpId="0" animBg="1"/>
      <p:bldP spid="40979" grpId="0" animBg="1"/>
      <p:bldP spid="40980" grpId="0" animBg="1"/>
      <p:bldP spid="75800" grpId="0" animBg="1"/>
      <p:bldP spid="75801" grpId="0" animBg="1"/>
      <p:bldP spid="75802" grpId="0" animBg="1"/>
      <p:bldP spid="75803" grpId="0" animBg="1"/>
      <p:bldP spid="75804" grpId="0" animBg="1"/>
      <p:bldP spid="75805" grpId="0" animBg="1"/>
      <p:bldP spid="40987" grpId="0" animBg="1"/>
      <p:bldP spid="75807" grpId="0" animBg="1"/>
      <p:bldP spid="34" grpId="0" animBg="1"/>
      <p:bldP spid="35" grpId="0" animBg="1"/>
      <p:bldP spid="36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Comparing sets of local features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sz="half" idx="1"/>
          </p:nvPr>
        </p:nvSpPr>
        <p:spPr>
          <a:xfrm>
            <a:off x="4645025" y="1347788"/>
            <a:ext cx="4352925" cy="5148262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Previous strategies: 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sz="600" dirty="0" smtClean="0"/>
          </a:p>
          <a:p>
            <a:pPr marL="457200" indent="-4572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Match features individually, vote on small sets to verify </a:t>
            </a: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1600" i="1" dirty="0" smtClean="0"/>
              <a:t>	[</a:t>
            </a:r>
            <a:r>
              <a:rPr lang="en-US" sz="1600" i="1" dirty="0" err="1" smtClean="0"/>
              <a:t>Schmid</a:t>
            </a:r>
            <a:r>
              <a:rPr lang="en-US" sz="1600" i="1" dirty="0" smtClean="0"/>
              <a:t>, Lowe, </a:t>
            </a:r>
            <a:r>
              <a:rPr lang="en-US" sz="1600" i="1" dirty="0" err="1" smtClean="0"/>
              <a:t>Tuytelaars</a:t>
            </a:r>
            <a:r>
              <a:rPr lang="en-US" sz="1600" i="1" dirty="0" smtClean="0"/>
              <a:t> et al.]</a:t>
            </a:r>
          </a:p>
          <a:p>
            <a:pPr marL="457200" indent="-457200" eaLnBrk="1" fontAlgn="auto" hangingPunct="1">
              <a:spcAft>
                <a:spcPts val="0"/>
              </a:spcAft>
              <a:buNone/>
              <a:defRPr/>
            </a:pPr>
            <a:endParaRPr lang="en-US" sz="2400" dirty="0" smtClean="0">
              <a:solidFill>
                <a:srgbClr val="000000"/>
              </a:solidFill>
              <a:cs typeface="Arial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cs typeface="Arial"/>
              </a:rPr>
              <a:t>Explicit </a:t>
            </a:r>
            <a:r>
              <a:rPr lang="en-US" sz="2400" dirty="0" smtClean="0">
                <a:solidFill>
                  <a:srgbClr val="000000"/>
                </a:solidFill>
                <a:cs typeface="Arial"/>
              </a:rPr>
              <a:t>search for one-to-one correspondences</a:t>
            </a: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	[</a:t>
            </a:r>
            <a:r>
              <a:rPr lang="en-US" sz="1600" i="1" dirty="0" err="1" smtClean="0">
                <a:solidFill>
                  <a:srgbClr val="000000"/>
                </a:solidFill>
                <a:cs typeface="Arial"/>
              </a:rPr>
              <a:t>Rubner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 et al., </a:t>
            </a:r>
            <a:r>
              <a:rPr lang="en-US" sz="1600" i="1" dirty="0" err="1" smtClean="0">
                <a:solidFill>
                  <a:srgbClr val="000000"/>
                </a:solidFill>
                <a:cs typeface="Arial"/>
              </a:rPr>
              <a:t>Belongie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 et al., Gold &amp; </a:t>
            </a:r>
            <a:r>
              <a:rPr lang="en-US" sz="1600" i="1" dirty="0" err="1" smtClean="0">
                <a:solidFill>
                  <a:srgbClr val="000000"/>
                </a:solidFill>
                <a:cs typeface="Arial"/>
              </a:rPr>
              <a:t>Rangarajan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, </a:t>
            </a:r>
            <a:r>
              <a:rPr lang="en-US" sz="1600" i="1" dirty="0" err="1" smtClean="0">
                <a:solidFill>
                  <a:srgbClr val="000000"/>
                </a:solidFill>
                <a:cs typeface="Arial"/>
              </a:rPr>
              <a:t>Wallraven</a:t>
            </a:r>
            <a:r>
              <a:rPr lang="en-US" sz="1600" i="1" dirty="0" smtClean="0">
                <a:solidFill>
                  <a:srgbClr val="000000"/>
                </a:solidFill>
                <a:cs typeface="Arial"/>
              </a:rPr>
              <a:t> &amp; Caputo, Berg et al., Zhang et al.,…]</a:t>
            </a: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600" i="1" dirty="0" smtClean="0">
              <a:solidFill>
                <a:srgbClr val="000000"/>
              </a:solidFill>
              <a:cs typeface="Arial"/>
            </a:endParaRP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600" i="1" dirty="0" smtClean="0">
              <a:solidFill>
                <a:srgbClr val="000000"/>
              </a:solidFill>
              <a:cs typeface="Arial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Bag-of-words: Compare </a:t>
            </a:r>
            <a:r>
              <a:rPr lang="en-US" sz="2400" dirty="0" smtClean="0"/>
              <a:t>frequencies of prototype features</a:t>
            </a:r>
          </a:p>
          <a:p>
            <a:pPr marL="854075" lvl="1" indent="-454025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1600" i="1" dirty="0" smtClean="0"/>
              <a:t>	[</a:t>
            </a:r>
            <a:r>
              <a:rPr lang="en-US" sz="1600" i="1" dirty="0" err="1" smtClean="0"/>
              <a:t>Csurka</a:t>
            </a:r>
            <a:r>
              <a:rPr lang="en-US" sz="1600" i="1" dirty="0" smtClean="0"/>
              <a:t> et al., </a:t>
            </a:r>
            <a:r>
              <a:rPr lang="en-US" sz="1600" i="1" dirty="0" err="1" smtClean="0"/>
              <a:t>Sivic</a:t>
            </a:r>
            <a:r>
              <a:rPr lang="en-US" sz="1600" i="1" dirty="0" smtClean="0"/>
              <a:t> &amp; </a:t>
            </a:r>
            <a:r>
              <a:rPr lang="en-US" sz="1600" i="1" dirty="0" err="1" smtClean="0"/>
              <a:t>Zisserman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Lazebnik</a:t>
            </a:r>
            <a:r>
              <a:rPr lang="en-US" sz="1600" i="1" dirty="0" smtClean="0"/>
              <a:t> &amp; Ponce]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 </a:t>
            </a: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600" i="1" dirty="0" smtClean="0">
              <a:solidFill>
                <a:srgbClr val="000000"/>
              </a:solidFill>
              <a:cs typeface="Arial"/>
            </a:endParaRPr>
          </a:p>
          <a:p>
            <a:pPr marL="857250" lvl="1" indent="-4572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sz="2000" i="1" dirty="0" smtClean="0"/>
          </a:p>
        </p:txBody>
      </p:sp>
      <p:pic>
        <p:nvPicPr>
          <p:cNvPr id="95236" name="Picture 23" descr="panda1_patch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5" y="1581150"/>
            <a:ext cx="1381125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24" descr="panda_patch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2425" y="1712913"/>
            <a:ext cx="15176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8" name="Picture 26" descr="xs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775" y="3282950"/>
            <a:ext cx="155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9" name="Picture 12" descr="yse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92425" y="3282950"/>
            <a:ext cx="16065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40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Pyramid match kernel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19363" y="3176588"/>
            <a:ext cx="3732212" cy="946150"/>
            <a:chOff x="1654" y="2026"/>
            <a:chExt cx="2351" cy="596"/>
          </a:xfrm>
        </p:grpSpPr>
        <p:pic>
          <p:nvPicPr>
            <p:cNvPr id="96342" name="Picture 4" descr="approx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56" y="2026"/>
              <a:ext cx="449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343" name="Picture 5" descr="intersec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4" y="2254"/>
              <a:ext cx="28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88063" y="3136900"/>
            <a:ext cx="3048000" cy="2212975"/>
            <a:chOff x="3553" y="1488"/>
            <a:chExt cx="2460" cy="1662"/>
          </a:xfrm>
        </p:grpSpPr>
        <p:pic>
          <p:nvPicPr>
            <p:cNvPr id="96340" name="Picture 7" descr="flow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84" y="1488"/>
              <a:ext cx="1536" cy="9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341" name="Text Box 8"/>
            <p:cNvSpPr txBox="1">
              <a:spLocks noChangeArrowheads="1"/>
            </p:cNvSpPr>
            <p:nvPr/>
          </p:nvSpPr>
          <p:spPr bwMode="auto">
            <a:xfrm>
              <a:off x="3553" y="2480"/>
              <a:ext cx="2460" cy="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600">
                  <a:solidFill>
                    <a:srgbClr val="000000"/>
                  </a:solidFill>
                  <a:latin typeface="Calibri" pitchFamily="34" charset="0"/>
                </a:rPr>
                <a:t>optimal partial matching</a:t>
              </a:r>
            </a:p>
          </p:txBody>
        </p:sp>
      </p:grpSp>
      <p:pic>
        <p:nvPicPr>
          <p:cNvPr id="96261" name="Picture 10" descr="pts1"/>
          <p:cNvPicPr>
            <a:picLocks noChangeAspect="1" noChangeArrowheads="1"/>
          </p:cNvPicPr>
          <p:nvPr>
            <p:ph sz="quarter" idx="4294967295"/>
          </p:nvPr>
        </p:nvPicPr>
        <p:blipFill>
          <a:blip r:embed="rId6"/>
          <a:srcRect/>
          <a:stretch>
            <a:fillRect/>
          </a:stretch>
        </p:blipFill>
        <p:spPr>
          <a:xfrm>
            <a:off x="3260725" y="3276600"/>
            <a:ext cx="1981200" cy="998538"/>
          </a:xfrm>
          <a:noFill/>
          <a:ln w="28575">
            <a:solidFill>
              <a:schemeClr val="tx1"/>
            </a:solidFill>
          </a:ln>
        </p:spPr>
      </p:pic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032125" y="3886200"/>
            <a:ext cx="2562225" cy="2905125"/>
            <a:chOff x="1824" y="2453"/>
            <a:chExt cx="1614" cy="1830"/>
          </a:xfrm>
        </p:grpSpPr>
        <p:pic>
          <p:nvPicPr>
            <p:cNvPr id="96334" name="Picture 12" descr="yset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24" y="4043"/>
              <a:ext cx="16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335" name="Picture 13" descr="panda_patches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998" y="2837"/>
              <a:ext cx="1249" cy="1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336" name="Freeform 14"/>
            <p:cNvSpPr>
              <a:spLocks/>
            </p:cNvSpPr>
            <p:nvPr/>
          </p:nvSpPr>
          <p:spPr bwMode="auto">
            <a:xfrm>
              <a:off x="2910" y="2453"/>
              <a:ext cx="66" cy="624"/>
            </a:xfrm>
            <a:custGeom>
              <a:avLst/>
              <a:gdLst>
                <a:gd name="T0" fmla="*/ 0 w 168"/>
                <a:gd name="T1" fmla="*/ 966788 h 480"/>
                <a:gd name="T2" fmla="*/ 0 w 168"/>
                <a:gd name="T3" fmla="*/ 289881 h 480"/>
                <a:gd name="T4" fmla="*/ 0 w 168"/>
                <a:gd name="T5" fmla="*/ 0 h 480"/>
                <a:gd name="T6" fmla="*/ 0 60000 65536"/>
                <a:gd name="T7" fmla="*/ 0 60000 65536"/>
                <a:gd name="T8" fmla="*/ 0 60000 65536"/>
                <a:gd name="T9" fmla="*/ 0 w 168"/>
                <a:gd name="T10" fmla="*/ 0 h 480"/>
                <a:gd name="T11" fmla="*/ 168 w 1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" h="480">
                  <a:moveTo>
                    <a:pt x="24" y="480"/>
                  </a:moveTo>
                  <a:cubicBezTo>
                    <a:pt x="12" y="352"/>
                    <a:pt x="0" y="224"/>
                    <a:pt x="24" y="144"/>
                  </a:cubicBezTo>
                  <a:cubicBezTo>
                    <a:pt x="48" y="64"/>
                    <a:pt x="136" y="24"/>
                    <a:pt x="16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6337" name="Freeform 15"/>
            <p:cNvSpPr>
              <a:spLocks/>
            </p:cNvSpPr>
            <p:nvPr/>
          </p:nvSpPr>
          <p:spPr bwMode="auto">
            <a:xfrm flipH="1">
              <a:off x="2400" y="2597"/>
              <a:ext cx="270" cy="432"/>
            </a:xfrm>
            <a:custGeom>
              <a:avLst/>
              <a:gdLst>
                <a:gd name="T0" fmla="*/ 22940844 w 168"/>
                <a:gd name="T1" fmla="*/ 23 h 480"/>
                <a:gd name="T2" fmla="*/ 22940844 w 168"/>
                <a:gd name="T3" fmla="*/ 7 h 480"/>
                <a:gd name="T4" fmla="*/ 158704451 w 168"/>
                <a:gd name="T5" fmla="*/ 0 h 480"/>
                <a:gd name="T6" fmla="*/ 0 60000 65536"/>
                <a:gd name="T7" fmla="*/ 0 60000 65536"/>
                <a:gd name="T8" fmla="*/ 0 60000 65536"/>
                <a:gd name="T9" fmla="*/ 0 w 168"/>
                <a:gd name="T10" fmla="*/ 0 h 480"/>
                <a:gd name="T11" fmla="*/ 168 w 1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" h="480">
                  <a:moveTo>
                    <a:pt x="24" y="480"/>
                  </a:moveTo>
                  <a:cubicBezTo>
                    <a:pt x="12" y="352"/>
                    <a:pt x="0" y="224"/>
                    <a:pt x="24" y="144"/>
                  </a:cubicBezTo>
                  <a:cubicBezTo>
                    <a:pt x="48" y="64"/>
                    <a:pt x="136" y="24"/>
                    <a:pt x="16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96338" name="Picture 16" descr="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16" y="2453"/>
              <a:ext cx="240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339" name="Rectangle 17"/>
            <p:cNvSpPr>
              <a:spLocks noChangeArrowheads="1"/>
            </p:cNvSpPr>
            <p:nvPr/>
          </p:nvSpPr>
          <p:spPr bwMode="auto">
            <a:xfrm>
              <a:off x="2256" y="2453"/>
              <a:ext cx="96" cy="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712722" name="AutoShape 18"/>
          <p:cNvSpPr>
            <a:spLocks noChangeArrowheads="1"/>
          </p:cNvSpPr>
          <p:nvPr/>
        </p:nvSpPr>
        <p:spPr bwMode="auto">
          <a:xfrm>
            <a:off x="5638800" y="363855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6264" name="Picture 19" descr="pts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3725" y="3276600"/>
            <a:ext cx="1601788" cy="10239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Group 20"/>
          <p:cNvGrpSpPr>
            <a:grpSpLocks noChangeAspect="1"/>
          </p:cNvGrpSpPr>
          <p:nvPr/>
        </p:nvGrpSpPr>
        <p:grpSpPr bwMode="auto">
          <a:xfrm>
            <a:off x="669925" y="3694113"/>
            <a:ext cx="381000" cy="542925"/>
            <a:chOff x="288" y="2496"/>
            <a:chExt cx="240" cy="336"/>
          </a:xfrm>
        </p:grpSpPr>
        <p:pic>
          <p:nvPicPr>
            <p:cNvPr id="96332" name="Picture 21" descr="rd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8" y="2637"/>
              <a:ext cx="240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333" name="Rectangle 22"/>
            <p:cNvSpPr>
              <a:spLocks noChangeAspect="1" noChangeArrowheads="1"/>
            </p:cNvSpPr>
            <p:nvPr/>
          </p:nvSpPr>
          <p:spPr bwMode="auto">
            <a:xfrm>
              <a:off x="384" y="2496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230188" y="3960813"/>
            <a:ext cx="2420937" cy="2820987"/>
            <a:chOff x="59" y="2495"/>
            <a:chExt cx="1525" cy="1777"/>
          </a:xfrm>
        </p:grpSpPr>
        <p:pic>
          <p:nvPicPr>
            <p:cNvPr id="96328" name="Picture 24" descr="panda1_patches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" y="2771"/>
              <a:ext cx="1079" cy="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329" name="Freeform 25"/>
            <p:cNvSpPr>
              <a:spLocks noChangeAspect="1"/>
            </p:cNvSpPr>
            <p:nvPr/>
          </p:nvSpPr>
          <p:spPr bwMode="auto">
            <a:xfrm>
              <a:off x="589" y="2619"/>
              <a:ext cx="104" cy="380"/>
            </a:xfrm>
            <a:custGeom>
              <a:avLst/>
              <a:gdLst>
                <a:gd name="T0" fmla="*/ 1 w 168"/>
                <a:gd name="T1" fmla="*/ 2 h 480"/>
                <a:gd name="T2" fmla="*/ 1 w 168"/>
                <a:gd name="T3" fmla="*/ 2 h 480"/>
                <a:gd name="T4" fmla="*/ 1 w 168"/>
                <a:gd name="T5" fmla="*/ 0 h 480"/>
                <a:gd name="T6" fmla="*/ 0 60000 65536"/>
                <a:gd name="T7" fmla="*/ 0 60000 65536"/>
                <a:gd name="T8" fmla="*/ 0 60000 65536"/>
                <a:gd name="T9" fmla="*/ 0 w 168"/>
                <a:gd name="T10" fmla="*/ 0 h 480"/>
                <a:gd name="T11" fmla="*/ 168 w 16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" h="480">
                  <a:moveTo>
                    <a:pt x="24" y="480"/>
                  </a:moveTo>
                  <a:cubicBezTo>
                    <a:pt x="12" y="352"/>
                    <a:pt x="0" y="224"/>
                    <a:pt x="24" y="144"/>
                  </a:cubicBezTo>
                  <a:cubicBezTo>
                    <a:pt x="48" y="64"/>
                    <a:pt x="136" y="24"/>
                    <a:pt x="16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96330" name="Picture 26" descr="xset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9" y="4058"/>
              <a:ext cx="1525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331" name="Freeform 27"/>
            <p:cNvSpPr>
              <a:spLocks/>
            </p:cNvSpPr>
            <p:nvPr/>
          </p:nvSpPr>
          <p:spPr bwMode="auto">
            <a:xfrm>
              <a:off x="984" y="2495"/>
              <a:ext cx="168" cy="456"/>
            </a:xfrm>
            <a:custGeom>
              <a:avLst/>
              <a:gdLst>
                <a:gd name="T0" fmla="*/ 24 w 168"/>
                <a:gd name="T1" fmla="*/ 456 h 456"/>
                <a:gd name="T2" fmla="*/ 24 w 168"/>
                <a:gd name="T3" fmla="*/ 72 h 456"/>
                <a:gd name="T4" fmla="*/ 168 w 168"/>
                <a:gd name="T5" fmla="*/ 24 h 456"/>
                <a:gd name="T6" fmla="*/ 0 60000 65536"/>
                <a:gd name="T7" fmla="*/ 0 60000 65536"/>
                <a:gd name="T8" fmla="*/ 0 60000 65536"/>
                <a:gd name="T9" fmla="*/ 0 w 168"/>
                <a:gd name="T10" fmla="*/ 0 h 456"/>
                <a:gd name="T11" fmla="*/ 168 w 168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" h="456">
                  <a:moveTo>
                    <a:pt x="24" y="456"/>
                  </a:moveTo>
                  <a:cubicBezTo>
                    <a:pt x="12" y="300"/>
                    <a:pt x="0" y="144"/>
                    <a:pt x="24" y="72"/>
                  </a:cubicBezTo>
                  <a:cubicBezTo>
                    <a:pt x="48" y="0"/>
                    <a:pt x="144" y="32"/>
                    <a:pt x="168" y="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593725" y="1066800"/>
            <a:ext cx="4648200" cy="1066800"/>
            <a:chOff x="288" y="672"/>
            <a:chExt cx="2928" cy="672"/>
          </a:xfrm>
        </p:grpSpPr>
        <p:pic>
          <p:nvPicPr>
            <p:cNvPr id="96303" name="Picture 29" descr="pts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8" y="672"/>
              <a:ext cx="1008" cy="64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304" name="Line 30"/>
            <p:cNvSpPr>
              <a:spLocks noChangeShapeType="1"/>
            </p:cNvSpPr>
            <p:nvPr/>
          </p:nvSpPr>
          <p:spPr bwMode="auto">
            <a:xfrm>
              <a:off x="384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5" name="Line 31"/>
            <p:cNvSpPr>
              <a:spLocks noChangeShapeType="1"/>
            </p:cNvSpPr>
            <p:nvPr/>
          </p:nvSpPr>
          <p:spPr bwMode="auto">
            <a:xfrm>
              <a:off x="528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6" name="Line 32"/>
            <p:cNvSpPr>
              <a:spLocks noChangeShapeType="1"/>
            </p:cNvSpPr>
            <p:nvPr/>
          </p:nvSpPr>
          <p:spPr bwMode="auto">
            <a:xfrm>
              <a:off x="672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7" name="Line 33"/>
            <p:cNvSpPr>
              <a:spLocks noChangeShapeType="1"/>
            </p:cNvSpPr>
            <p:nvPr/>
          </p:nvSpPr>
          <p:spPr bwMode="auto">
            <a:xfrm>
              <a:off x="816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8" name="Line 34"/>
            <p:cNvSpPr>
              <a:spLocks noChangeShapeType="1"/>
            </p:cNvSpPr>
            <p:nvPr/>
          </p:nvSpPr>
          <p:spPr bwMode="auto">
            <a:xfrm>
              <a:off x="960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9" name="Line 35"/>
            <p:cNvSpPr>
              <a:spLocks noChangeShapeType="1"/>
            </p:cNvSpPr>
            <p:nvPr/>
          </p:nvSpPr>
          <p:spPr bwMode="auto">
            <a:xfrm>
              <a:off x="1104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0" name="Line 36"/>
            <p:cNvSpPr>
              <a:spLocks noChangeShapeType="1"/>
            </p:cNvSpPr>
            <p:nvPr/>
          </p:nvSpPr>
          <p:spPr bwMode="auto">
            <a:xfrm>
              <a:off x="1248" y="672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1" name="Line 37"/>
            <p:cNvSpPr>
              <a:spLocks noChangeShapeType="1"/>
            </p:cNvSpPr>
            <p:nvPr/>
          </p:nvSpPr>
          <p:spPr bwMode="auto">
            <a:xfrm>
              <a:off x="288" y="81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2" name="Line 38"/>
            <p:cNvSpPr>
              <a:spLocks noChangeShapeType="1"/>
            </p:cNvSpPr>
            <p:nvPr/>
          </p:nvSpPr>
          <p:spPr bwMode="auto">
            <a:xfrm>
              <a:off x="288" y="960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3" name="Line 39"/>
            <p:cNvSpPr>
              <a:spLocks noChangeShapeType="1"/>
            </p:cNvSpPr>
            <p:nvPr/>
          </p:nvSpPr>
          <p:spPr bwMode="auto">
            <a:xfrm>
              <a:off x="288" y="1104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4" name="Line 40"/>
            <p:cNvSpPr>
              <a:spLocks noChangeShapeType="1"/>
            </p:cNvSpPr>
            <p:nvPr/>
          </p:nvSpPr>
          <p:spPr bwMode="auto">
            <a:xfrm>
              <a:off x="288" y="1248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6315" name="Picture 41" descr="pts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968" y="702"/>
              <a:ext cx="1248" cy="62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316" name="Line 42"/>
            <p:cNvSpPr>
              <a:spLocks noChangeShapeType="1"/>
            </p:cNvSpPr>
            <p:nvPr/>
          </p:nvSpPr>
          <p:spPr bwMode="auto">
            <a:xfrm>
              <a:off x="2064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7" name="Line 43"/>
            <p:cNvSpPr>
              <a:spLocks noChangeShapeType="1"/>
            </p:cNvSpPr>
            <p:nvPr/>
          </p:nvSpPr>
          <p:spPr bwMode="auto">
            <a:xfrm>
              <a:off x="2208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8" name="Line 44"/>
            <p:cNvSpPr>
              <a:spLocks noChangeShapeType="1"/>
            </p:cNvSpPr>
            <p:nvPr/>
          </p:nvSpPr>
          <p:spPr bwMode="auto">
            <a:xfrm>
              <a:off x="2352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19" name="Line 45"/>
            <p:cNvSpPr>
              <a:spLocks noChangeShapeType="1"/>
            </p:cNvSpPr>
            <p:nvPr/>
          </p:nvSpPr>
          <p:spPr bwMode="auto">
            <a:xfrm>
              <a:off x="2496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0" name="Line 46"/>
            <p:cNvSpPr>
              <a:spLocks noChangeShapeType="1"/>
            </p:cNvSpPr>
            <p:nvPr/>
          </p:nvSpPr>
          <p:spPr bwMode="auto">
            <a:xfrm>
              <a:off x="2640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1" name="Line 47"/>
            <p:cNvSpPr>
              <a:spLocks noChangeShapeType="1"/>
            </p:cNvSpPr>
            <p:nvPr/>
          </p:nvSpPr>
          <p:spPr bwMode="auto">
            <a:xfrm>
              <a:off x="2784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2" name="Line 48"/>
            <p:cNvSpPr>
              <a:spLocks noChangeShapeType="1"/>
            </p:cNvSpPr>
            <p:nvPr/>
          </p:nvSpPr>
          <p:spPr bwMode="auto">
            <a:xfrm>
              <a:off x="2928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3" name="Line 49"/>
            <p:cNvSpPr>
              <a:spLocks noChangeShapeType="1"/>
            </p:cNvSpPr>
            <p:nvPr/>
          </p:nvSpPr>
          <p:spPr bwMode="auto">
            <a:xfrm>
              <a:off x="3072" y="705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4" name="Line 50"/>
            <p:cNvSpPr>
              <a:spLocks noChangeShapeType="1"/>
            </p:cNvSpPr>
            <p:nvPr/>
          </p:nvSpPr>
          <p:spPr bwMode="auto">
            <a:xfrm>
              <a:off x="1968" y="816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5" name="Line 51"/>
            <p:cNvSpPr>
              <a:spLocks noChangeShapeType="1"/>
            </p:cNvSpPr>
            <p:nvPr/>
          </p:nvSpPr>
          <p:spPr bwMode="auto">
            <a:xfrm>
              <a:off x="1968" y="960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6" name="Line 52"/>
            <p:cNvSpPr>
              <a:spLocks noChangeShapeType="1"/>
            </p:cNvSpPr>
            <p:nvPr/>
          </p:nvSpPr>
          <p:spPr bwMode="auto">
            <a:xfrm>
              <a:off x="1968" y="1104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27" name="Line 53"/>
            <p:cNvSpPr>
              <a:spLocks noChangeShapeType="1"/>
            </p:cNvSpPr>
            <p:nvPr/>
          </p:nvSpPr>
          <p:spPr bwMode="auto">
            <a:xfrm>
              <a:off x="1968" y="1248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593725" y="2165350"/>
            <a:ext cx="4648200" cy="1035050"/>
            <a:chOff x="288" y="1364"/>
            <a:chExt cx="2928" cy="652"/>
          </a:xfrm>
        </p:grpSpPr>
        <p:pic>
          <p:nvPicPr>
            <p:cNvPr id="96289" name="Picture 55" descr="pts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8" y="1371"/>
              <a:ext cx="1008" cy="64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6290" name="Picture 56" descr="pts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968" y="1388"/>
              <a:ext cx="1239" cy="6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291" name="Line 57"/>
            <p:cNvSpPr>
              <a:spLocks noChangeShapeType="1"/>
            </p:cNvSpPr>
            <p:nvPr/>
          </p:nvSpPr>
          <p:spPr bwMode="auto">
            <a:xfrm>
              <a:off x="2064" y="1364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2" name="Line 58"/>
            <p:cNvSpPr>
              <a:spLocks noChangeShapeType="1"/>
            </p:cNvSpPr>
            <p:nvPr/>
          </p:nvSpPr>
          <p:spPr bwMode="auto">
            <a:xfrm>
              <a:off x="2352" y="1364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3" name="Line 59"/>
            <p:cNvSpPr>
              <a:spLocks noChangeShapeType="1"/>
            </p:cNvSpPr>
            <p:nvPr/>
          </p:nvSpPr>
          <p:spPr bwMode="auto">
            <a:xfrm>
              <a:off x="2640" y="1364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4" name="Line 60"/>
            <p:cNvSpPr>
              <a:spLocks noChangeShapeType="1"/>
            </p:cNvSpPr>
            <p:nvPr/>
          </p:nvSpPr>
          <p:spPr bwMode="auto">
            <a:xfrm>
              <a:off x="2928" y="1364"/>
              <a:ext cx="0" cy="6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5" name="Line 61"/>
            <p:cNvSpPr>
              <a:spLocks noChangeShapeType="1"/>
            </p:cNvSpPr>
            <p:nvPr/>
          </p:nvSpPr>
          <p:spPr bwMode="auto">
            <a:xfrm>
              <a:off x="384" y="1364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6" name="Line 62"/>
            <p:cNvSpPr>
              <a:spLocks noChangeShapeType="1"/>
            </p:cNvSpPr>
            <p:nvPr/>
          </p:nvSpPr>
          <p:spPr bwMode="auto">
            <a:xfrm>
              <a:off x="672" y="1364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7" name="Line 63"/>
            <p:cNvSpPr>
              <a:spLocks noChangeShapeType="1"/>
            </p:cNvSpPr>
            <p:nvPr/>
          </p:nvSpPr>
          <p:spPr bwMode="auto">
            <a:xfrm>
              <a:off x="960" y="1364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8" name="Line 64"/>
            <p:cNvSpPr>
              <a:spLocks noChangeShapeType="1"/>
            </p:cNvSpPr>
            <p:nvPr/>
          </p:nvSpPr>
          <p:spPr bwMode="auto">
            <a:xfrm>
              <a:off x="1248" y="1364"/>
              <a:ext cx="0" cy="6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99" name="Line 65"/>
            <p:cNvSpPr>
              <a:spLocks noChangeShapeType="1"/>
            </p:cNvSpPr>
            <p:nvPr/>
          </p:nvSpPr>
          <p:spPr bwMode="auto">
            <a:xfrm>
              <a:off x="1968" y="1652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0" name="Line 66"/>
            <p:cNvSpPr>
              <a:spLocks noChangeShapeType="1"/>
            </p:cNvSpPr>
            <p:nvPr/>
          </p:nvSpPr>
          <p:spPr bwMode="auto">
            <a:xfrm>
              <a:off x="1968" y="1940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1" name="Line 67"/>
            <p:cNvSpPr>
              <a:spLocks noChangeShapeType="1"/>
            </p:cNvSpPr>
            <p:nvPr/>
          </p:nvSpPr>
          <p:spPr bwMode="auto">
            <a:xfrm>
              <a:off x="288" y="1652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302" name="Line 68"/>
            <p:cNvSpPr>
              <a:spLocks noChangeShapeType="1"/>
            </p:cNvSpPr>
            <p:nvPr/>
          </p:nvSpPr>
          <p:spPr bwMode="auto">
            <a:xfrm>
              <a:off x="288" y="1940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593725" y="3252788"/>
            <a:ext cx="4648200" cy="1057275"/>
            <a:chOff x="288" y="2049"/>
            <a:chExt cx="2928" cy="666"/>
          </a:xfrm>
        </p:grpSpPr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672" y="2049"/>
              <a:ext cx="2256" cy="666"/>
              <a:chOff x="672" y="2049"/>
              <a:chExt cx="2256" cy="666"/>
            </a:xfrm>
          </p:grpSpPr>
          <p:sp>
            <p:nvSpPr>
              <p:cNvPr id="96285" name="Line 71"/>
              <p:cNvSpPr>
                <a:spLocks noChangeShapeType="1"/>
              </p:cNvSpPr>
              <p:nvPr/>
            </p:nvSpPr>
            <p:spPr bwMode="auto">
              <a:xfrm>
                <a:off x="672" y="2064"/>
                <a:ext cx="0" cy="6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6" name="Line 72"/>
              <p:cNvSpPr>
                <a:spLocks noChangeShapeType="1"/>
              </p:cNvSpPr>
              <p:nvPr/>
            </p:nvSpPr>
            <p:spPr bwMode="auto">
              <a:xfrm>
                <a:off x="1248" y="2064"/>
                <a:ext cx="0" cy="6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7" name="Line 73"/>
              <p:cNvSpPr>
                <a:spLocks noChangeShapeType="1"/>
              </p:cNvSpPr>
              <p:nvPr/>
            </p:nvSpPr>
            <p:spPr bwMode="auto">
              <a:xfrm>
                <a:off x="2352" y="2049"/>
                <a:ext cx="0" cy="6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88" name="Line 74"/>
              <p:cNvSpPr>
                <a:spLocks noChangeShapeType="1"/>
              </p:cNvSpPr>
              <p:nvPr/>
            </p:nvSpPr>
            <p:spPr bwMode="auto">
              <a:xfrm>
                <a:off x="2928" y="2049"/>
                <a:ext cx="0" cy="6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283" name="Line 75"/>
            <p:cNvSpPr>
              <a:spLocks noChangeShapeType="1"/>
            </p:cNvSpPr>
            <p:nvPr/>
          </p:nvSpPr>
          <p:spPr bwMode="auto">
            <a:xfrm>
              <a:off x="288" y="2448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84" name="Line 76"/>
            <p:cNvSpPr>
              <a:spLocks noChangeShapeType="1"/>
            </p:cNvSpPr>
            <p:nvPr/>
          </p:nvSpPr>
          <p:spPr bwMode="auto">
            <a:xfrm>
              <a:off x="1968" y="2448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270" name="Text Box 77"/>
          <p:cNvSpPr txBox="1">
            <a:spLocks noChangeArrowheads="1"/>
          </p:cNvSpPr>
          <p:nvPr/>
        </p:nvSpPr>
        <p:spPr bwMode="auto">
          <a:xfrm>
            <a:off x="6019800" y="64008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6158" name="Picture 78" descr="http://euclid.hamline.edu/~arundquist/latex/showequation.php?eqn_id=9416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1420813"/>
            <a:ext cx="47783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60" name="Picture 80" descr="http://euclid.hamline.edu/~arundquist/latex/showequation.php?eqn_id=9416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2479675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62" name="Picture 82" descr="http://euclid.hamline.edu/~arundquist/latex/showequation.php?eqn_id=94167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3611563"/>
            <a:ext cx="508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5740400" y="1238250"/>
            <a:ext cx="4746625" cy="1108075"/>
            <a:chOff x="5740416" y="1238220"/>
            <a:chExt cx="4746625" cy="1107996"/>
          </a:xfrm>
        </p:grpSpPr>
        <p:sp>
          <p:nvSpPr>
            <p:cNvPr id="96280" name="Rectangle 79"/>
            <p:cNvSpPr>
              <a:spLocks noChangeArrowheads="1"/>
            </p:cNvSpPr>
            <p:nvPr/>
          </p:nvSpPr>
          <p:spPr bwMode="auto">
            <a:xfrm>
              <a:off x="5813442" y="1639863"/>
              <a:ext cx="3030537" cy="365125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FF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96281" name="TextBox 80"/>
            <p:cNvSpPr txBox="1">
              <a:spLocks noChangeArrowheads="1"/>
            </p:cNvSpPr>
            <p:nvPr/>
          </p:nvSpPr>
          <p:spPr bwMode="auto">
            <a:xfrm>
              <a:off x="5740416" y="1238220"/>
              <a:ext cx="4746625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b="1">
                  <a:latin typeface="Calibri" pitchFamily="34" charset="0"/>
                </a:rPr>
                <a:t>Optimal match:  O(m</a:t>
              </a:r>
              <a:r>
                <a:rPr lang="en-US" sz="2200" b="1" baseline="30000">
                  <a:latin typeface="Calibri" pitchFamily="34" charset="0"/>
                </a:rPr>
                <a:t>3</a:t>
              </a:r>
              <a:r>
                <a:rPr lang="en-US" sz="2200" b="1">
                  <a:latin typeface="Calibri" pitchFamily="34" charset="0"/>
                </a:rPr>
                <a:t>)</a:t>
              </a:r>
            </a:p>
            <a:p>
              <a:r>
                <a:rPr lang="en-US" sz="2200" b="1">
                  <a:latin typeface="Calibri" pitchFamily="34" charset="0"/>
                </a:rPr>
                <a:t>Pyramid match: O(mL)</a:t>
              </a:r>
            </a:p>
            <a:p>
              <a:endParaRPr lang="en-US" sz="2200" b="1">
                <a:latin typeface="Calibri" pitchFamily="34" charset="0"/>
              </a:endParaRPr>
            </a:p>
          </p:txBody>
        </p:sp>
      </p:grpSp>
      <p:pic>
        <p:nvPicPr>
          <p:cNvPr id="83" name="Picture 5" descr="intersec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7300" y="2419350"/>
            <a:ext cx="4381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5" descr="intersec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7300" y="1384300"/>
            <a:ext cx="4381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77" name="TextBox 84"/>
          <p:cNvSpPr txBox="1">
            <a:spLocks noChangeArrowheads="1"/>
          </p:cNvSpPr>
          <p:nvPr/>
        </p:nvSpPr>
        <p:spPr bwMode="auto">
          <a:xfrm>
            <a:off x="6096000" y="2209800"/>
            <a:ext cx="22494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m = # features</a:t>
            </a:r>
          </a:p>
          <a:p>
            <a:r>
              <a:rPr lang="en-US">
                <a:latin typeface="Calibri" pitchFamily="34" charset="0"/>
              </a:rPr>
              <a:t>L = # levels in pyramid</a:t>
            </a:r>
          </a:p>
        </p:txBody>
      </p:sp>
      <p:sp>
        <p:nvSpPr>
          <p:cNvPr id="96278" name="TextBox 57"/>
          <p:cNvSpPr txBox="1">
            <a:spLocks noChangeArrowheads="1"/>
          </p:cNvSpPr>
          <p:nvPr/>
        </p:nvSpPr>
        <p:spPr bwMode="auto">
          <a:xfrm>
            <a:off x="2667000" y="560388"/>
            <a:ext cx="419893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Calibri" pitchFamily="34" charset="0"/>
              </a:rPr>
              <a:t>[Grauman &amp; Darrell, ICCV 2005]</a:t>
            </a:r>
          </a:p>
        </p:txBody>
      </p:sp>
      <p:sp>
        <p:nvSpPr>
          <p:cNvPr id="96279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701674" y="69850"/>
            <a:ext cx="7832725" cy="1149350"/>
          </a:xfrm>
        </p:spPr>
        <p:txBody>
          <a:bodyPr/>
          <a:lstStyle/>
          <a:p>
            <a:pPr eaLnBrk="1" hangingPunct="1"/>
            <a:r>
              <a:rPr lang="en-US" sz="4000" smtClean="0"/>
              <a:t>Pyramid match: main idea</a:t>
            </a:r>
          </a:p>
        </p:txBody>
      </p:sp>
      <p:pic>
        <p:nvPicPr>
          <p:cNvPr id="97283" name="Picture 22" descr="rd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3238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74"/>
          <p:cNvGrpSpPr>
            <a:grpSpLocks/>
          </p:cNvGrpSpPr>
          <p:nvPr/>
        </p:nvGrpSpPr>
        <p:grpSpPr bwMode="auto">
          <a:xfrm>
            <a:off x="993775" y="1165225"/>
            <a:ext cx="3211513" cy="3140075"/>
            <a:chOff x="2855590" y="1201707"/>
            <a:chExt cx="3211812" cy="3140118"/>
          </a:xfrm>
        </p:grpSpPr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4327163" y="1384272"/>
              <a:ext cx="1740239" cy="1575457"/>
              <a:chOff x="2235168" y="836577"/>
              <a:chExt cx="2782863" cy="2519397"/>
            </a:xfrm>
          </p:grpSpPr>
          <p:pic>
            <p:nvPicPr>
              <p:cNvPr id="97418" name="Picture 135" descr="pandapatch1.jpg"/>
              <p:cNvPicPr>
                <a:picLocks noChangeAspect="1"/>
              </p:cNvPicPr>
              <p:nvPr/>
            </p:nvPicPr>
            <p:blipFill>
              <a:blip r:embed="rId4"/>
              <a:srcRect l="12613" t="6291" r="74513" b="79585"/>
              <a:stretch>
                <a:fillRect/>
              </a:stretch>
            </p:blipFill>
            <p:spPr bwMode="auto">
              <a:xfrm>
                <a:off x="3476610" y="2297097"/>
                <a:ext cx="942990" cy="873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9" name="Picture 136" descr="pandapatch1.jpg"/>
              <p:cNvPicPr>
                <a:picLocks noChangeAspect="1"/>
              </p:cNvPicPr>
              <p:nvPr/>
            </p:nvPicPr>
            <p:blipFill>
              <a:blip r:embed="rId4"/>
              <a:srcRect l="13416" t="58115" r="74513" b="27710"/>
              <a:stretch>
                <a:fillRect/>
              </a:stretch>
            </p:blipFill>
            <p:spPr bwMode="auto">
              <a:xfrm>
                <a:off x="4133844" y="1639863"/>
                <a:ext cx="884187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0" name="Picture 137" descr="pandapatch1.jpg"/>
              <p:cNvPicPr>
                <a:picLocks noChangeAspect="1"/>
              </p:cNvPicPr>
              <p:nvPr/>
            </p:nvPicPr>
            <p:blipFill>
              <a:blip r:embed="rId4"/>
              <a:srcRect l="12613" t="41525" r="75011" b="44299"/>
              <a:stretch>
                <a:fillRect/>
              </a:stretch>
            </p:blipFill>
            <p:spPr bwMode="auto">
              <a:xfrm>
                <a:off x="2628904" y="993264"/>
                <a:ext cx="906476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1" name="Picture 138" descr="pandapatch1.jpg"/>
              <p:cNvPicPr>
                <a:picLocks noChangeAspect="1"/>
              </p:cNvPicPr>
              <p:nvPr/>
            </p:nvPicPr>
            <p:blipFill>
              <a:blip r:embed="rId4"/>
              <a:srcRect l="29475" t="6291" r="58063" b="79636"/>
              <a:stretch>
                <a:fillRect/>
              </a:stretch>
            </p:blipFill>
            <p:spPr bwMode="auto">
              <a:xfrm>
                <a:off x="3622662" y="836577"/>
                <a:ext cx="912825" cy="86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2" name="Picture 139" descr="pandapatch1.jpg"/>
              <p:cNvPicPr>
                <a:picLocks noChangeAspect="1"/>
              </p:cNvPicPr>
              <p:nvPr/>
            </p:nvPicPr>
            <p:blipFill>
              <a:blip r:embed="rId4"/>
              <a:srcRect l="29388" t="58655" r="58063" b="27760"/>
              <a:stretch>
                <a:fillRect/>
              </a:stretch>
            </p:blipFill>
            <p:spPr bwMode="auto">
              <a:xfrm>
                <a:off x="2381220" y="2516175"/>
                <a:ext cx="919173" cy="839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3" name="Picture 140" descr="pandapatch1.jpg"/>
              <p:cNvPicPr>
                <a:picLocks noChangeAspect="1"/>
              </p:cNvPicPr>
              <p:nvPr/>
            </p:nvPicPr>
            <p:blipFill>
              <a:blip r:embed="rId4"/>
              <a:srcRect l="29887" t="24396" r="58063" b="62608"/>
              <a:stretch>
                <a:fillRect/>
              </a:stretch>
            </p:blipFill>
            <p:spPr bwMode="auto">
              <a:xfrm>
                <a:off x="2819376" y="2004993"/>
                <a:ext cx="882660" cy="803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4" name="Picture 141" descr="pandapatch1.jpg"/>
              <p:cNvPicPr>
                <a:picLocks noChangeAspect="1"/>
              </p:cNvPicPr>
              <p:nvPr/>
            </p:nvPicPr>
            <p:blipFill>
              <a:blip r:embed="rId4"/>
              <a:srcRect l="61964" t="7472" r="26160" b="78941"/>
              <a:stretch>
                <a:fillRect/>
              </a:stretch>
            </p:blipFill>
            <p:spPr bwMode="auto">
              <a:xfrm>
                <a:off x="2235168" y="1566837"/>
                <a:ext cx="869964" cy="839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25" name="Picture 142" descr="pandapatch1.jpg"/>
              <p:cNvPicPr>
                <a:picLocks noChangeAspect="1"/>
              </p:cNvPicPr>
              <p:nvPr/>
            </p:nvPicPr>
            <p:blipFill>
              <a:blip r:embed="rId4"/>
              <a:srcRect l="61964" t="24602" r="26160" b="62019"/>
              <a:stretch>
                <a:fillRect/>
              </a:stretch>
            </p:blipFill>
            <p:spPr bwMode="auto">
              <a:xfrm>
                <a:off x="3257532" y="1384272"/>
                <a:ext cx="869964" cy="82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4498975" y="2936896"/>
              <a:ext cx="1407643" cy="1404929"/>
              <a:chOff x="4226025" y="4013208"/>
              <a:chExt cx="2250999" cy="2246696"/>
            </a:xfrm>
          </p:grpSpPr>
          <p:pic>
            <p:nvPicPr>
              <p:cNvPr id="97411" name="Picture 128" descr="pandapatch2.jpg"/>
              <p:cNvPicPr>
                <a:picLocks noChangeAspect="1"/>
              </p:cNvPicPr>
              <p:nvPr/>
            </p:nvPicPr>
            <p:blipFill>
              <a:blip r:embed="rId5"/>
              <a:srcRect l="12115" t="58859" r="75423" b="28198"/>
              <a:stretch>
                <a:fillRect/>
              </a:stretch>
            </p:blipFill>
            <p:spPr bwMode="auto">
              <a:xfrm>
                <a:off x="5484825" y="4013208"/>
                <a:ext cx="912825" cy="800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2" name="Picture 129" descr="pandapatch2.jpg"/>
              <p:cNvPicPr>
                <a:picLocks noChangeAspect="1"/>
              </p:cNvPicPr>
              <p:nvPr/>
            </p:nvPicPr>
            <p:blipFill>
              <a:blip r:embed="rId5"/>
              <a:srcRect l="45427" t="6882" r="42111" b="79636"/>
              <a:stretch>
                <a:fillRect/>
              </a:stretch>
            </p:blipFill>
            <p:spPr bwMode="auto">
              <a:xfrm>
                <a:off x="4316409" y="4013208"/>
                <a:ext cx="912825" cy="8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3" name="Picture 130" descr="pandapatch2.jpg"/>
              <p:cNvPicPr>
                <a:picLocks noChangeAspect="1"/>
              </p:cNvPicPr>
              <p:nvPr/>
            </p:nvPicPr>
            <p:blipFill>
              <a:blip r:embed="rId5"/>
              <a:srcRect l="45839" t="6882" r="42696" b="79636"/>
              <a:stretch>
                <a:fillRect/>
              </a:stretch>
            </p:blipFill>
            <p:spPr bwMode="auto">
              <a:xfrm>
                <a:off x="5182339" y="4159260"/>
                <a:ext cx="839799" cy="8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4" name="Picture 131" descr="pandapatch2.jpg"/>
              <p:cNvPicPr>
                <a:picLocks noChangeAspect="1"/>
              </p:cNvPicPr>
              <p:nvPr/>
            </p:nvPicPr>
            <p:blipFill>
              <a:blip r:embed="rId5"/>
              <a:srcRect l="77829" t="58167" r="9622" b="27658"/>
              <a:stretch>
                <a:fillRect/>
              </a:stretch>
            </p:blipFill>
            <p:spPr bwMode="auto">
              <a:xfrm>
                <a:off x="5010156" y="5218137"/>
                <a:ext cx="919173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5" name="Picture 132" descr="pandapatch2.jpg"/>
              <p:cNvPicPr>
                <a:picLocks noChangeAspect="1"/>
              </p:cNvPicPr>
              <p:nvPr/>
            </p:nvPicPr>
            <p:blipFill>
              <a:blip r:embed="rId5"/>
              <a:srcRect l="77829" t="75783" r="9622" b="10426"/>
              <a:stretch>
                <a:fillRect/>
              </a:stretch>
            </p:blipFill>
            <p:spPr bwMode="auto">
              <a:xfrm>
                <a:off x="4608513" y="4743468"/>
                <a:ext cx="919173" cy="852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6" name="Picture 133" descr="pandapatch2.jpg"/>
              <p:cNvPicPr>
                <a:picLocks noChangeAspect="1"/>
              </p:cNvPicPr>
              <p:nvPr/>
            </p:nvPicPr>
            <p:blipFill>
              <a:blip r:embed="rId5"/>
              <a:srcRect l="78825" t="58859" r="9622" b="28198"/>
              <a:stretch>
                <a:fillRect/>
              </a:stretch>
            </p:blipFill>
            <p:spPr bwMode="auto">
              <a:xfrm>
                <a:off x="5630877" y="4853007"/>
                <a:ext cx="846147" cy="800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7" name="Picture 134" descr="pandapatch2.jpg"/>
              <p:cNvPicPr>
                <a:picLocks noChangeAspect="1"/>
              </p:cNvPicPr>
              <p:nvPr/>
            </p:nvPicPr>
            <p:blipFill>
              <a:blip r:embed="rId5"/>
              <a:srcRect l="61964" t="59451" r="26572" b="28198"/>
              <a:stretch>
                <a:fillRect/>
              </a:stretch>
            </p:blipFill>
            <p:spPr bwMode="auto">
              <a:xfrm>
                <a:off x="4226025" y="5496353"/>
                <a:ext cx="839799" cy="763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41"/>
            <p:cNvGrpSpPr>
              <a:grpSpLocks/>
            </p:cNvGrpSpPr>
            <p:nvPr/>
          </p:nvGrpSpPr>
          <p:grpSpPr bwMode="auto">
            <a:xfrm>
              <a:off x="2855590" y="1201707"/>
              <a:ext cx="1562905" cy="1547516"/>
              <a:chOff x="-519707" y="690680"/>
              <a:chExt cx="2499284" cy="2474714"/>
            </a:xfrm>
          </p:grpSpPr>
          <p:pic>
            <p:nvPicPr>
              <p:cNvPr id="97406" name="Picture 123" descr="pandapatch4.jpg"/>
              <p:cNvPicPr>
                <a:picLocks noChangeAspect="1"/>
              </p:cNvPicPr>
              <p:nvPr/>
            </p:nvPicPr>
            <p:blipFill>
              <a:blip r:embed="rId6"/>
              <a:srcRect l="46011" t="75398" r="42523" b="9834"/>
              <a:stretch>
                <a:fillRect/>
              </a:stretch>
            </p:blipFill>
            <p:spPr bwMode="auto">
              <a:xfrm>
                <a:off x="1139778" y="1216189"/>
                <a:ext cx="839799" cy="912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7" name="Picture 125" descr="pandapatch4.jpg"/>
              <p:cNvPicPr>
                <a:picLocks noChangeAspect="1"/>
              </p:cNvPicPr>
              <p:nvPr/>
            </p:nvPicPr>
            <p:blipFill>
              <a:blip r:embed="rId6"/>
              <a:srcRect l="13112" t="6882" r="75597" b="79636"/>
              <a:stretch>
                <a:fillRect/>
              </a:stretch>
            </p:blipFill>
            <p:spPr bwMode="auto">
              <a:xfrm>
                <a:off x="-285673" y="2208817"/>
                <a:ext cx="827102" cy="8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8" name="Picture 126" descr="pandapatch4.jpg"/>
              <p:cNvPicPr>
                <a:picLocks noChangeAspect="1"/>
              </p:cNvPicPr>
              <p:nvPr/>
            </p:nvPicPr>
            <p:blipFill>
              <a:blip r:embed="rId6"/>
              <a:srcRect l="29974" t="23907" r="59059" b="62508"/>
              <a:stretch>
                <a:fillRect/>
              </a:stretch>
            </p:blipFill>
            <p:spPr bwMode="auto">
              <a:xfrm>
                <a:off x="1071431" y="2325596"/>
                <a:ext cx="803286" cy="839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9" name="Picture 127" descr="pandapatch4.jpg"/>
              <p:cNvPicPr>
                <a:picLocks noChangeAspect="1"/>
              </p:cNvPicPr>
              <p:nvPr/>
            </p:nvPicPr>
            <p:blipFill>
              <a:blip r:embed="rId6"/>
              <a:srcRect l="61964" t="6882" r="25574" b="79636"/>
              <a:stretch>
                <a:fillRect/>
              </a:stretch>
            </p:blipFill>
            <p:spPr bwMode="auto">
              <a:xfrm>
                <a:off x="-110507" y="1274579"/>
                <a:ext cx="912825" cy="8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10" name="Picture 124" descr="pandapatch4.jpg"/>
              <p:cNvPicPr>
                <a:picLocks noChangeAspect="1"/>
              </p:cNvPicPr>
              <p:nvPr/>
            </p:nvPicPr>
            <p:blipFill>
              <a:blip r:embed="rId6"/>
              <a:srcRect l="28976" t="6882" r="59059" b="79636"/>
              <a:stretch>
                <a:fillRect/>
              </a:stretch>
            </p:blipFill>
            <p:spPr bwMode="auto">
              <a:xfrm>
                <a:off x="-519707" y="690680"/>
                <a:ext cx="876312" cy="833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41"/>
            <p:cNvGrpSpPr>
              <a:grpSpLocks/>
            </p:cNvGrpSpPr>
            <p:nvPr/>
          </p:nvGrpSpPr>
          <p:grpSpPr bwMode="auto">
            <a:xfrm>
              <a:off x="3180584" y="2662904"/>
              <a:ext cx="1534741" cy="1643955"/>
              <a:chOff x="5886468" y="1493811"/>
              <a:chExt cx="2454246" cy="2628936"/>
            </a:xfrm>
          </p:grpSpPr>
          <p:pic>
            <p:nvPicPr>
              <p:cNvPr id="97399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61920" t="41473" r="26009" b="45531"/>
              <a:stretch>
                <a:fillRect/>
              </a:stretch>
            </p:blipFill>
            <p:spPr bwMode="auto">
              <a:xfrm>
                <a:off x="6170697" y="1493811"/>
                <a:ext cx="884187" cy="803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0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78371" t="58115" r="9666" b="27708"/>
              <a:stretch>
                <a:fillRect/>
              </a:stretch>
            </p:blipFill>
            <p:spPr bwMode="auto">
              <a:xfrm>
                <a:off x="6142059" y="3246435"/>
                <a:ext cx="876312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1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13350" t="6779" r="75185" b="79045"/>
              <a:stretch>
                <a:fillRect/>
              </a:stretch>
            </p:blipFill>
            <p:spPr bwMode="auto">
              <a:xfrm>
                <a:off x="6807168" y="2990844"/>
                <a:ext cx="839799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2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13068" t="41473" r="74968" b="45531"/>
              <a:stretch>
                <a:fillRect/>
              </a:stretch>
            </p:blipFill>
            <p:spPr bwMode="auto">
              <a:xfrm>
                <a:off x="6405525" y="2297097"/>
                <a:ext cx="876312" cy="803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3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45752" t="6779" r="42284" b="79045"/>
              <a:stretch>
                <a:fillRect/>
              </a:stretch>
            </p:blipFill>
            <p:spPr bwMode="auto">
              <a:xfrm>
                <a:off x="7464402" y="2516175"/>
                <a:ext cx="876312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4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29713" t="6779" r="58823" b="79045"/>
              <a:stretch>
                <a:fillRect/>
              </a:stretch>
            </p:blipFill>
            <p:spPr bwMode="auto">
              <a:xfrm>
                <a:off x="5886468" y="2552688"/>
                <a:ext cx="839799" cy="876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405" name="Picture 8" descr="C:\Documents and Settings\grauman\Desktop\slides\panda_ex\pandapatch5.jpg"/>
              <p:cNvPicPr>
                <a:picLocks noChangeAspect="1" noChangeArrowheads="1"/>
              </p:cNvPicPr>
              <p:nvPr/>
            </p:nvPicPr>
            <p:blipFill>
              <a:blip r:embed="rId7"/>
              <a:srcRect l="78783" t="41473" r="9666" b="45531"/>
              <a:stretch>
                <a:fillRect/>
              </a:stretch>
            </p:blipFill>
            <p:spPr bwMode="auto">
              <a:xfrm>
                <a:off x="7127910" y="1530324"/>
                <a:ext cx="846147" cy="803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6085" name="TextBox 51"/>
          <p:cNvSpPr txBox="1">
            <a:spLocks noChangeArrowheads="1"/>
          </p:cNvSpPr>
          <p:nvPr/>
        </p:nvSpPr>
        <p:spPr bwMode="auto">
          <a:xfrm>
            <a:off x="1760538" y="4352925"/>
            <a:ext cx="13509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Calibri" pitchFamily="34" charset="0"/>
              </a:rPr>
              <a:t>descriptor space</a:t>
            </a:r>
          </a:p>
        </p:txBody>
      </p:sp>
      <p:grpSp>
        <p:nvGrpSpPr>
          <p:cNvPr id="7" name="Group 190"/>
          <p:cNvGrpSpPr>
            <a:grpSpLocks noChangeAspect="1"/>
          </p:cNvGrpSpPr>
          <p:nvPr/>
        </p:nvGrpSpPr>
        <p:grpSpPr bwMode="auto">
          <a:xfrm>
            <a:off x="300038" y="4743450"/>
            <a:ext cx="2487612" cy="1724025"/>
            <a:chOff x="-758898" y="1273488"/>
            <a:chExt cx="5915106" cy="4098989"/>
          </a:xfrm>
        </p:grpSpPr>
        <p:pic>
          <p:nvPicPr>
            <p:cNvPr id="97344" name="Picture 23" descr="panda1_patches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9518" y="1274733"/>
              <a:ext cx="3561389" cy="408945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sp>
          <p:nvSpPr>
            <p:cNvPr id="97345" name="Rectangle 192"/>
            <p:cNvSpPr>
              <a:spLocks noChangeArrowheads="1"/>
            </p:cNvSpPr>
            <p:nvPr/>
          </p:nvSpPr>
          <p:spPr bwMode="auto">
            <a:xfrm rot="2403778">
              <a:off x="2748329" y="1658115"/>
              <a:ext cx="332771" cy="35439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6" name="Rectangle 193"/>
            <p:cNvSpPr>
              <a:spLocks noChangeArrowheads="1"/>
            </p:cNvSpPr>
            <p:nvPr/>
          </p:nvSpPr>
          <p:spPr bwMode="auto">
            <a:xfrm rot="4479566">
              <a:off x="2925336" y="2041915"/>
              <a:ext cx="429398" cy="42877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7" name="Rectangle 194"/>
            <p:cNvSpPr>
              <a:spLocks noChangeArrowheads="1"/>
            </p:cNvSpPr>
            <p:nvPr/>
          </p:nvSpPr>
          <p:spPr bwMode="auto">
            <a:xfrm rot="6076419">
              <a:off x="3351119" y="2398793"/>
              <a:ext cx="283942" cy="27485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8" name="Rectangle 195"/>
            <p:cNvSpPr>
              <a:spLocks noChangeArrowheads="1"/>
            </p:cNvSpPr>
            <p:nvPr/>
          </p:nvSpPr>
          <p:spPr bwMode="auto">
            <a:xfrm rot="7967323">
              <a:off x="3408187" y="1920754"/>
              <a:ext cx="279465" cy="25400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9" name="Rectangle 196"/>
            <p:cNvSpPr>
              <a:spLocks noChangeArrowheads="1"/>
            </p:cNvSpPr>
            <p:nvPr/>
          </p:nvSpPr>
          <p:spPr bwMode="auto">
            <a:xfrm rot="6547857">
              <a:off x="3384419" y="1531827"/>
              <a:ext cx="204489" cy="18223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0" name="Rectangle 197"/>
            <p:cNvSpPr>
              <a:spLocks noChangeArrowheads="1"/>
            </p:cNvSpPr>
            <p:nvPr/>
          </p:nvSpPr>
          <p:spPr bwMode="auto">
            <a:xfrm rot="6076419">
              <a:off x="1709285" y="2872434"/>
              <a:ext cx="340502" cy="34635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1" name="Rectangle 198"/>
            <p:cNvSpPr>
              <a:spLocks noChangeArrowheads="1"/>
            </p:cNvSpPr>
            <p:nvPr/>
          </p:nvSpPr>
          <p:spPr bwMode="auto">
            <a:xfrm rot="3812729">
              <a:off x="1276500" y="1399218"/>
              <a:ext cx="383790" cy="379998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2" name="Rectangle 199"/>
            <p:cNvSpPr>
              <a:spLocks noChangeArrowheads="1"/>
            </p:cNvSpPr>
            <p:nvPr/>
          </p:nvSpPr>
          <p:spPr bwMode="auto">
            <a:xfrm rot="3812729">
              <a:off x="1340811" y="1529510"/>
              <a:ext cx="218653" cy="17668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3" name="Rectangle 200"/>
            <p:cNvSpPr>
              <a:spLocks noChangeArrowheads="1"/>
            </p:cNvSpPr>
            <p:nvPr/>
          </p:nvSpPr>
          <p:spPr bwMode="auto">
            <a:xfrm rot="3812729">
              <a:off x="977685" y="1393416"/>
              <a:ext cx="141620" cy="13345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4" name="Rectangle 201"/>
            <p:cNvSpPr>
              <a:spLocks noChangeArrowheads="1"/>
            </p:cNvSpPr>
            <p:nvPr/>
          </p:nvSpPr>
          <p:spPr bwMode="auto">
            <a:xfrm rot="7300187">
              <a:off x="1118560" y="1270438"/>
              <a:ext cx="179029" cy="18513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5" name="Rectangle 202"/>
            <p:cNvSpPr>
              <a:spLocks noChangeArrowheads="1"/>
            </p:cNvSpPr>
            <p:nvPr/>
          </p:nvSpPr>
          <p:spPr bwMode="auto">
            <a:xfrm rot="2090564">
              <a:off x="1395775" y="1933164"/>
              <a:ext cx="191409" cy="18929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6" name="Rectangle 203"/>
            <p:cNvSpPr>
              <a:spLocks noChangeArrowheads="1"/>
            </p:cNvSpPr>
            <p:nvPr/>
          </p:nvSpPr>
          <p:spPr bwMode="auto">
            <a:xfrm rot="-170145">
              <a:off x="819067" y="2634908"/>
              <a:ext cx="312805" cy="32736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7" name="Rectangle 204"/>
            <p:cNvSpPr>
              <a:spLocks noChangeArrowheads="1"/>
            </p:cNvSpPr>
            <p:nvPr/>
          </p:nvSpPr>
          <p:spPr bwMode="auto">
            <a:xfrm rot="368009">
              <a:off x="866549" y="2804242"/>
              <a:ext cx="371516" cy="37320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8" name="Rectangle 205"/>
            <p:cNvSpPr>
              <a:spLocks noChangeArrowheads="1"/>
            </p:cNvSpPr>
            <p:nvPr/>
          </p:nvSpPr>
          <p:spPr bwMode="auto">
            <a:xfrm rot="1313508">
              <a:off x="1752091" y="2953910"/>
              <a:ext cx="162867" cy="18225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59" name="Rectangle 206"/>
            <p:cNvSpPr>
              <a:spLocks noChangeArrowheads="1"/>
            </p:cNvSpPr>
            <p:nvPr/>
          </p:nvSpPr>
          <p:spPr bwMode="auto">
            <a:xfrm rot="850053">
              <a:off x="2378571" y="2761016"/>
              <a:ext cx="236372" cy="20806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0" name="Rectangle 207"/>
            <p:cNvSpPr>
              <a:spLocks noChangeArrowheads="1"/>
            </p:cNvSpPr>
            <p:nvPr/>
          </p:nvSpPr>
          <p:spPr bwMode="auto">
            <a:xfrm rot="850053">
              <a:off x="2256882" y="2938345"/>
              <a:ext cx="226575" cy="21053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1" name="Rectangle 208"/>
            <p:cNvSpPr>
              <a:spLocks noChangeArrowheads="1"/>
            </p:cNvSpPr>
            <p:nvPr/>
          </p:nvSpPr>
          <p:spPr bwMode="auto">
            <a:xfrm rot="-1803540">
              <a:off x="2298828" y="3110113"/>
              <a:ext cx="155329" cy="18785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2" name="Rectangle 209"/>
            <p:cNvSpPr>
              <a:spLocks noChangeArrowheads="1"/>
            </p:cNvSpPr>
            <p:nvPr/>
          </p:nvSpPr>
          <p:spPr bwMode="auto">
            <a:xfrm rot="-3404993">
              <a:off x="888081" y="3123869"/>
              <a:ext cx="151133" cy="17102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3" name="Rectangle 210"/>
            <p:cNvSpPr>
              <a:spLocks noChangeArrowheads="1"/>
            </p:cNvSpPr>
            <p:nvPr/>
          </p:nvSpPr>
          <p:spPr bwMode="auto">
            <a:xfrm rot="-1652809">
              <a:off x="3030606" y="3732460"/>
              <a:ext cx="222913" cy="17861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4" name="Rectangle 211"/>
            <p:cNvSpPr>
              <a:spLocks noChangeArrowheads="1"/>
            </p:cNvSpPr>
            <p:nvPr/>
          </p:nvSpPr>
          <p:spPr bwMode="auto">
            <a:xfrm rot="2176634">
              <a:off x="3405359" y="4553565"/>
              <a:ext cx="153120" cy="17958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5" name="Rectangle 212"/>
            <p:cNvSpPr>
              <a:spLocks noChangeArrowheads="1"/>
            </p:cNvSpPr>
            <p:nvPr/>
          </p:nvSpPr>
          <p:spPr bwMode="auto">
            <a:xfrm rot="3376059">
              <a:off x="3730962" y="4754725"/>
              <a:ext cx="146832" cy="16742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6" name="Rectangle 213"/>
            <p:cNvSpPr>
              <a:spLocks noChangeArrowheads="1"/>
            </p:cNvSpPr>
            <p:nvPr/>
          </p:nvSpPr>
          <p:spPr bwMode="auto">
            <a:xfrm rot="1689288">
              <a:off x="1971662" y="4766091"/>
              <a:ext cx="134758" cy="15500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7" name="Rectangle 214"/>
            <p:cNvSpPr>
              <a:spLocks noChangeArrowheads="1"/>
            </p:cNvSpPr>
            <p:nvPr/>
          </p:nvSpPr>
          <p:spPr bwMode="auto">
            <a:xfrm rot="5608739">
              <a:off x="2333934" y="4897542"/>
              <a:ext cx="407143" cy="38559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8" name="Rectangle 215"/>
            <p:cNvSpPr>
              <a:spLocks noChangeArrowheads="1"/>
            </p:cNvSpPr>
            <p:nvPr/>
          </p:nvSpPr>
          <p:spPr bwMode="auto">
            <a:xfrm rot="6793417">
              <a:off x="2086214" y="4934216"/>
              <a:ext cx="454733" cy="42178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69" name="Rectangle 216"/>
            <p:cNvSpPr>
              <a:spLocks noChangeArrowheads="1"/>
            </p:cNvSpPr>
            <p:nvPr/>
          </p:nvSpPr>
          <p:spPr bwMode="auto">
            <a:xfrm rot="8126368">
              <a:off x="785051" y="5051600"/>
              <a:ext cx="230270" cy="228074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0" name="Rectangle 217"/>
            <p:cNvSpPr>
              <a:spLocks noChangeArrowheads="1"/>
            </p:cNvSpPr>
            <p:nvPr/>
          </p:nvSpPr>
          <p:spPr bwMode="auto">
            <a:xfrm rot="8879187">
              <a:off x="1651945" y="3732547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1" name="Rectangle 218"/>
            <p:cNvSpPr>
              <a:spLocks noChangeArrowheads="1"/>
            </p:cNvSpPr>
            <p:nvPr/>
          </p:nvSpPr>
          <p:spPr bwMode="auto">
            <a:xfrm rot="5057823">
              <a:off x="2131361" y="3833433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2" name="Rectangle 219"/>
            <p:cNvSpPr>
              <a:spLocks noChangeArrowheads="1"/>
            </p:cNvSpPr>
            <p:nvPr/>
          </p:nvSpPr>
          <p:spPr bwMode="auto">
            <a:xfrm rot="5057823">
              <a:off x="1972836" y="3979484"/>
              <a:ext cx="330618" cy="35908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3" name="Rectangle 220"/>
            <p:cNvSpPr>
              <a:spLocks noChangeArrowheads="1"/>
            </p:cNvSpPr>
            <p:nvPr/>
          </p:nvSpPr>
          <p:spPr bwMode="auto">
            <a:xfrm rot="2884398">
              <a:off x="2001284" y="3894557"/>
              <a:ext cx="429419" cy="432267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4" name="Rectangle 221"/>
            <p:cNvSpPr>
              <a:spLocks noChangeArrowheads="1"/>
            </p:cNvSpPr>
            <p:nvPr/>
          </p:nvSpPr>
          <p:spPr bwMode="auto">
            <a:xfrm rot="900791">
              <a:off x="230583" y="3672046"/>
              <a:ext cx="435006" cy="36726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5" name="Rectangle 222"/>
            <p:cNvSpPr>
              <a:spLocks noChangeArrowheads="1"/>
            </p:cNvSpPr>
            <p:nvPr/>
          </p:nvSpPr>
          <p:spPr bwMode="auto">
            <a:xfrm rot="508543">
              <a:off x="249100" y="3493634"/>
              <a:ext cx="401763" cy="272375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6" name="Rectangle 223"/>
            <p:cNvSpPr>
              <a:spLocks noChangeArrowheads="1"/>
            </p:cNvSpPr>
            <p:nvPr/>
          </p:nvSpPr>
          <p:spPr bwMode="auto">
            <a:xfrm rot="2425690">
              <a:off x="1685954" y="3893578"/>
              <a:ext cx="385646" cy="36702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7" name="Rectangle 224"/>
            <p:cNvSpPr>
              <a:spLocks noChangeArrowheads="1"/>
            </p:cNvSpPr>
            <p:nvPr/>
          </p:nvSpPr>
          <p:spPr bwMode="auto">
            <a:xfrm rot="1740742">
              <a:off x="3628479" y="3923526"/>
              <a:ext cx="246820" cy="22661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8" name="Rectangle 225"/>
            <p:cNvSpPr>
              <a:spLocks noChangeArrowheads="1"/>
            </p:cNvSpPr>
            <p:nvPr/>
          </p:nvSpPr>
          <p:spPr bwMode="auto">
            <a:xfrm rot="-1135016">
              <a:off x="3506054" y="3799961"/>
              <a:ext cx="196704" cy="21440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79" name="Rectangle 226"/>
            <p:cNvSpPr>
              <a:spLocks noChangeArrowheads="1"/>
            </p:cNvSpPr>
            <p:nvPr/>
          </p:nvSpPr>
          <p:spPr bwMode="auto">
            <a:xfrm rot="1124235">
              <a:off x="3257044" y="3568740"/>
              <a:ext cx="220240" cy="19519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0" name="Rectangle 227"/>
            <p:cNvSpPr>
              <a:spLocks noChangeArrowheads="1"/>
            </p:cNvSpPr>
            <p:nvPr/>
          </p:nvSpPr>
          <p:spPr bwMode="auto">
            <a:xfrm rot="4174381">
              <a:off x="623865" y="3992638"/>
              <a:ext cx="161159" cy="16773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1" name="Rectangle 228"/>
            <p:cNvSpPr>
              <a:spLocks noChangeArrowheads="1"/>
            </p:cNvSpPr>
            <p:nvPr/>
          </p:nvSpPr>
          <p:spPr bwMode="auto">
            <a:xfrm rot="2422202">
              <a:off x="1515836" y="3841261"/>
              <a:ext cx="152158" cy="22214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2" name="Rectangle 229"/>
            <p:cNvSpPr>
              <a:spLocks noChangeArrowheads="1"/>
            </p:cNvSpPr>
            <p:nvPr/>
          </p:nvSpPr>
          <p:spPr bwMode="auto">
            <a:xfrm rot="2422202">
              <a:off x="1413879" y="4004297"/>
              <a:ext cx="161421" cy="15801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3" name="Rectangle 230"/>
            <p:cNvSpPr>
              <a:spLocks noChangeArrowheads="1"/>
            </p:cNvSpPr>
            <p:nvPr/>
          </p:nvSpPr>
          <p:spPr bwMode="auto">
            <a:xfrm rot="2422202">
              <a:off x="1361960" y="4257991"/>
              <a:ext cx="114165" cy="9464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4" name="Rectangle 231"/>
            <p:cNvSpPr>
              <a:spLocks noChangeArrowheads="1"/>
            </p:cNvSpPr>
            <p:nvPr/>
          </p:nvSpPr>
          <p:spPr bwMode="auto">
            <a:xfrm rot="2422202">
              <a:off x="1266375" y="4367530"/>
              <a:ext cx="114165" cy="94641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5" name="Rectangle 232"/>
            <p:cNvSpPr>
              <a:spLocks noChangeArrowheads="1"/>
            </p:cNvSpPr>
            <p:nvPr/>
          </p:nvSpPr>
          <p:spPr bwMode="auto">
            <a:xfrm rot="1748824">
              <a:off x="415557" y="3898635"/>
              <a:ext cx="161766" cy="19720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6" name="Rectangle 233"/>
            <p:cNvSpPr>
              <a:spLocks noChangeArrowheads="1"/>
            </p:cNvSpPr>
            <p:nvPr/>
          </p:nvSpPr>
          <p:spPr bwMode="auto">
            <a:xfrm rot="1452515">
              <a:off x="1962839" y="3695226"/>
              <a:ext cx="194426" cy="13814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7" name="Rectangle 234"/>
            <p:cNvSpPr>
              <a:spLocks noChangeArrowheads="1"/>
            </p:cNvSpPr>
            <p:nvPr/>
          </p:nvSpPr>
          <p:spPr bwMode="auto">
            <a:xfrm rot="-735569">
              <a:off x="316533" y="3001994"/>
              <a:ext cx="219613" cy="17951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8" name="Rectangle 235"/>
            <p:cNvSpPr>
              <a:spLocks noChangeArrowheads="1"/>
            </p:cNvSpPr>
            <p:nvPr/>
          </p:nvSpPr>
          <p:spPr bwMode="auto">
            <a:xfrm rot="2090564">
              <a:off x="1426879" y="2002910"/>
              <a:ext cx="147433" cy="156566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89" name="Rectangle 236"/>
            <p:cNvSpPr>
              <a:spLocks noChangeArrowheads="1"/>
            </p:cNvSpPr>
            <p:nvPr/>
          </p:nvSpPr>
          <p:spPr bwMode="auto">
            <a:xfrm rot="2090564">
              <a:off x="2878773" y="3784809"/>
              <a:ext cx="135410" cy="128182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90" name="Rectangle 237"/>
            <p:cNvSpPr>
              <a:spLocks noChangeArrowheads="1"/>
            </p:cNvSpPr>
            <p:nvPr/>
          </p:nvSpPr>
          <p:spPr bwMode="auto">
            <a:xfrm rot="2090564">
              <a:off x="1772952" y="3788081"/>
              <a:ext cx="156271" cy="158150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91" name="Rectangle 238"/>
            <p:cNvSpPr>
              <a:spLocks noChangeArrowheads="1"/>
            </p:cNvSpPr>
            <p:nvPr/>
          </p:nvSpPr>
          <p:spPr bwMode="auto">
            <a:xfrm rot="889161" flipV="1">
              <a:off x="3829101" y="4059040"/>
              <a:ext cx="456210" cy="302499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92" name="Rectangle 239"/>
            <p:cNvSpPr>
              <a:spLocks noChangeArrowheads="1"/>
            </p:cNvSpPr>
            <p:nvPr/>
          </p:nvSpPr>
          <p:spPr bwMode="auto">
            <a:xfrm rot="-318622">
              <a:off x="3239418" y="3659663"/>
              <a:ext cx="194443" cy="143773"/>
            </a:xfrm>
            <a:prstGeom prst="rect">
              <a:avLst/>
            </a:prstGeom>
            <a:noFill/>
            <a:ln w="19050" algn="ctr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93" name="Rectangle 240"/>
            <p:cNvSpPr>
              <a:spLocks noChangeArrowheads="1"/>
            </p:cNvSpPr>
            <p:nvPr/>
          </p:nvSpPr>
          <p:spPr bwMode="auto">
            <a:xfrm>
              <a:off x="3987792" y="3611565"/>
              <a:ext cx="1168416" cy="1387494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94" name="Rectangle 241"/>
            <p:cNvSpPr>
              <a:spLocks noChangeArrowheads="1"/>
            </p:cNvSpPr>
            <p:nvPr/>
          </p:nvSpPr>
          <p:spPr bwMode="auto">
            <a:xfrm>
              <a:off x="-758898" y="2881305"/>
              <a:ext cx="1168416" cy="1387494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8" name="Group 242"/>
          <p:cNvGrpSpPr>
            <a:grpSpLocks noChangeAspect="1"/>
          </p:cNvGrpSpPr>
          <p:nvPr/>
        </p:nvGrpSpPr>
        <p:grpSpPr bwMode="auto">
          <a:xfrm>
            <a:off x="2782888" y="4670425"/>
            <a:ext cx="1930400" cy="1898650"/>
            <a:chOff x="4498974" y="1055655"/>
            <a:chExt cx="4527612" cy="4454586"/>
          </a:xfrm>
        </p:grpSpPr>
        <p:pic>
          <p:nvPicPr>
            <p:cNvPr id="97315" name="Picture 24" descr="panda_patches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498974" y="1274733"/>
              <a:ext cx="4527612" cy="3976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7316" name="Rectangle 244"/>
            <p:cNvSpPr>
              <a:spLocks noChangeArrowheads="1"/>
            </p:cNvSpPr>
            <p:nvPr/>
          </p:nvSpPr>
          <p:spPr bwMode="auto">
            <a:xfrm rot="5141941">
              <a:off x="5564298" y="1498838"/>
              <a:ext cx="328619" cy="36512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17" name="Rectangle 245"/>
            <p:cNvSpPr>
              <a:spLocks noChangeArrowheads="1"/>
            </p:cNvSpPr>
            <p:nvPr/>
          </p:nvSpPr>
          <p:spPr bwMode="auto">
            <a:xfrm rot="5803388">
              <a:off x="6169716" y="1424606"/>
              <a:ext cx="528894" cy="50353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18" name="Rectangle 246"/>
            <p:cNvSpPr>
              <a:spLocks noChangeArrowheads="1"/>
            </p:cNvSpPr>
            <p:nvPr/>
          </p:nvSpPr>
          <p:spPr bwMode="auto">
            <a:xfrm rot="4500892">
              <a:off x="6116497" y="1782994"/>
              <a:ext cx="428642" cy="42994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19" name="Rectangle 247"/>
            <p:cNvSpPr>
              <a:spLocks noChangeArrowheads="1"/>
            </p:cNvSpPr>
            <p:nvPr/>
          </p:nvSpPr>
          <p:spPr bwMode="auto">
            <a:xfrm rot="3780541">
              <a:off x="6668110" y="1951353"/>
              <a:ext cx="605003" cy="5995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0" name="Rectangle 248"/>
            <p:cNvSpPr>
              <a:spLocks noChangeArrowheads="1"/>
            </p:cNvSpPr>
            <p:nvPr/>
          </p:nvSpPr>
          <p:spPr bwMode="auto">
            <a:xfrm rot="4166865">
              <a:off x="7665747" y="1945368"/>
              <a:ext cx="403198" cy="448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1" name="Rectangle 249"/>
            <p:cNvSpPr>
              <a:spLocks noChangeArrowheads="1"/>
            </p:cNvSpPr>
            <p:nvPr/>
          </p:nvSpPr>
          <p:spPr bwMode="auto">
            <a:xfrm rot="260839">
              <a:off x="7765020" y="2787234"/>
              <a:ext cx="425133" cy="448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2" name="Rectangle 250"/>
            <p:cNvSpPr>
              <a:spLocks noChangeArrowheads="1"/>
            </p:cNvSpPr>
            <p:nvPr/>
          </p:nvSpPr>
          <p:spPr bwMode="auto">
            <a:xfrm rot="260839">
              <a:off x="5904184" y="1218739"/>
              <a:ext cx="456006" cy="484731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3" name="Rectangle 251"/>
            <p:cNvSpPr>
              <a:spLocks noChangeArrowheads="1"/>
            </p:cNvSpPr>
            <p:nvPr/>
          </p:nvSpPr>
          <p:spPr bwMode="auto">
            <a:xfrm rot="734976">
              <a:off x="4653733" y="2427960"/>
              <a:ext cx="603308" cy="5415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4" name="Rectangle 252"/>
            <p:cNvSpPr>
              <a:spLocks noChangeArrowheads="1"/>
            </p:cNvSpPr>
            <p:nvPr/>
          </p:nvSpPr>
          <p:spPr bwMode="auto">
            <a:xfrm rot="-293446">
              <a:off x="4540474" y="1960543"/>
              <a:ext cx="700675" cy="70962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5" name="Rectangle 253"/>
            <p:cNvSpPr>
              <a:spLocks noChangeArrowheads="1"/>
            </p:cNvSpPr>
            <p:nvPr/>
          </p:nvSpPr>
          <p:spPr bwMode="auto">
            <a:xfrm rot="-1020721">
              <a:off x="4571935" y="2173518"/>
              <a:ext cx="467500" cy="42972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6" name="Rectangle 254"/>
            <p:cNvSpPr>
              <a:spLocks noChangeArrowheads="1"/>
            </p:cNvSpPr>
            <p:nvPr/>
          </p:nvSpPr>
          <p:spPr bwMode="auto">
            <a:xfrm rot="-1020721">
              <a:off x="5020329" y="3118286"/>
              <a:ext cx="426697" cy="36583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7" name="Rectangle 255"/>
            <p:cNvSpPr>
              <a:spLocks noChangeArrowheads="1"/>
            </p:cNvSpPr>
            <p:nvPr/>
          </p:nvSpPr>
          <p:spPr bwMode="auto">
            <a:xfrm rot="-3547688">
              <a:off x="5092492" y="3094034"/>
              <a:ext cx="677210" cy="61997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8" name="Rectangle 256"/>
            <p:cNvSpPr>
              <a:spLocks noChangeArrowheads="1"/>
            </p:cNvSpPr>
            <p:nvPr/>
          </p:nvSpPr>
          <p:spPr bwMode="auto">
            <a:xfrm rot="-3547688">
              <a:off x="5244706" y="3115236"/>
              <a:ext cx="332102" cy="37112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29" name="Rectangle 257"/>
            <p:cNvSpPr>
              <a:spLocks noChangeArrowheads="1"/>
            </p:cNvSpPr>
            <p:nvPr/>
          </p:nvSpPr>
          <p:spPr bwMode="auto">
            <a:xfrm rot="-5857429">
              <a:off x="5896326" y="2683175"/>
              <a:ext cx="379210" cy="38504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0" name="Rectangle 258"/>
            <p:cNvSpPr>
              <a:spLocks noChangeArrowheads="1"/>
            </p:cNvSpPr>
            <p:nvPr/>
          </p:nvSpPr>
          <p:spPr bwMode="auto">
            <a:xfrm rot="-4247964">
              <a:off x="6222825" y="2656946"/>
              <a:ext cx="255286" cy="26615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1" name="Rectangle 259"/>
            <p:cNvSpPr>
              <a:spLocks noChangeArrowheads="1"/>
            </p:cNvSpPr>
            <p:nvPr/>
          </p:nvSpPr>
          <p:spPr bwMode="auto">
            <a:xfrm rot="-6536316">
              <a:off x="6746578" y="2633664"/>
              <a:ext cx="493721" cy="51559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2" name="Rectangle 260"/>
            <p:cNvSpPr>
              <a:spLocks noChangeArrowheads="1"/>
            </p:cNvSpPr>
            <p:nvPr/>
          </p:nvSpPr>
          <p:spPr bwMode="auto">
            <a:xfrm rot="-7636424">
              <a:off x="6354671" y="2916861"/>
              <a:ext cx="435538" cy="422224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3" name="Rectangle 261"/>
            <p:cNvSpPr>
              <a:spLocks noChangeArrowheads="1"/>
            </p:cNvSpPr>
            <p:nvPr/>
          </p:nvSpPr>
          <p:spPr bwMode="auto">
            <a:xfrm rot="-9682559">
              <a:off x="6770956" y="3150746"/>
              <a:ext cx="384028" cy="33524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4" name="Rectangle 262"/>
            <p:cNvSpPr>
              <a:spLocks noChangeArrowheads="1"/>
            </p:cNvSpPr>
            <p:nvPr/>
          </p:nvSpPr>
          <p:spPr bwMode="auto">
            <a:xfrm rot="9367836">
              <a:off x="6371895" y="4009441"/>
              <a:ext cx="655241" cy="62668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5" name="Rectangle 263"/>
            <p:cNvSpPr>
              <a:spLocks noChangeArrowheads="1"/>
            </p:cNvSpPr>
            <p:nvPr/>
          </p:nvSpPr>
          <p:spPr bwMode="auto">
            <a:xfrm rot="8712282">
              <a:off x="5860412" y="3564208"/>
              <a:ext cx="417241" cy="42332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6" name="Rectangle 264"/>
            <p:cNvSpPr>
              <a:spLocks noChangeArrowheads="1"/>
            </p:cNvSpPr>
            <p:nvPr/>
          </p:nvSpPr>
          <p:spPr bwMode="auto">
            <a:xfrm rot="9754339">
              <a:off x="6185929" y="3475213"/>
              <a:ext cx="419887" cy="37416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7" name="Rectangle 265"/>
            <p:cNvSpPr>
              <a:spLocks noChangeArrowheads="1"/>
            </p:cNvSpPr>
            <p:nvPr/>
          </p:nvSpPr>
          <p:spPr bwMode="auto">
            <a:xfrm rot="7814351">
              <a:off x="4603388" y="4136953"/>
              <a:ext cx="838413" cy="856401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8" name="Rectangle 266"/>
            <p:cNvSpPr>
              <a:spLocks noChangeArrowheads="1"/>
            </p:cNvSpPr>
            <p:nvPr/>
          </p:nvSpPr>
          <p:spPr bwMode="auto">
            <a:xfrm rot="5400000">
              <a:off x="5064925" y="4579160"/>
              <a:ext cx="547695" cy="73026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39" name="Rectangle 267"/>
            <p:cNvSpPr>
              <a:spLocks noChangeArrowheads="1"/>
            </p:cNvSpPr>
            <p:nvPr/>
          </p:nvSpPr>
          <p:spPr bwMode="auto">
            <a:xfrm rot="7590695">
              <a:off x="8047458" y="4761686"/>
              <a:ext cx="535775" cy="56941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0" name="Rectangle 268"/>
            <p:cNvSpPr>
              <a:spLocks noChangeArrowheads="1"/>
            </p:cNvSpPr>
            <p:nvPr/>
          </p:nvSpPr>
          <p:spPr bwMode="auto">
            <a:xfrm rot="6131475">
              <a:off x="8090073" y="4213976"/>
              <a:ext cx="497341" cy="511248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1" name="Rectangle 269"/>
            <p:cNvSpPr>
              <a:spLocks noChangeArrowheads="1"/>
            </p:cNvSpPr>
            <p:nvPr/>
          </p:nvSpPr>
          <p:spPr bwMode="auto">
            <a:xfrm rot="6400600">
              <a:off x="8135849" y="4489137"/>
              <a:ext cx="449813" cy="45762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2" name="Rectangle 270"/>
            <p:cNvSpPr>
              <a:spLocks noChangeArrowheads="1"/>
            </p:cNvSpPr>
            <p:nvPr/>
          </p:nvSpPr>
          <p:spPr bwMode="auto">
            <a:xfrm>
              <a:off x="7675605" y="5254650"/>
              <a:ext cx="1168416" cy="25559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7343" name="Rectangle 271"/>
            <p:cNvSpPr>
              <a:spLocks noChangeArrowheads="1"/>
            </p:cNvSpPr>
            <p:nvPr/>
          </p:nvSpPr>
          <p:spPr bwMode="auto">
            <a:xfrm>
              <a:off x="5375286" y="1055655"/>
              <a:ext cx="1168416" cy="21907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340" name="TextBox 339"/>
          <p:cNvSpPr txBox="1">
            <a:spLocks noChangeArrowheads="1"/>
          </p:cNvSpPr>
          <p:nvPr/>
        </p:nvSpPr>
        <p:spPr bwMode="auto">
          <a:xfrm>
            <a:off x="4900613" y="2111375"/>
            <a:ext cx="419893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Feature space partitions serve to “match” the local descriptors within successively wider regions.</a:t>
            </a:r>
          </a:p>
        </p:txBody>
      </p:sp>
      <p:grpSp>
        <p:nvGrpSpPr>
          <p:cNvPr id="9" name="Group 341"/>
          <p:cNvGrpSpPr>
            <a:grpSpLocks/>
          </p:cNvGrpSpPr>
          <p:nvPr/>
        </p:nvGrpSpPr>
        <p:grpSpPr bwMode="auto">
          <a:xfrm>
            <a:off x="993775" y="1165225"/>
            <a:ext cx="3051175" cy="2760663"/>
            <a:chOff x="2855590" y="1201707"/>
            <a:chExt cx="3051026" cy="2760644"/>
          </a:xfrm>
        </p:grpSpPr>
        <p:pic>
          <p:nvPicPr>
            <p:cNvPr id="97310" name="Picture 133" descr="pandapatch2.jpg"/>
            <p:cNvPicPr>
              <a:picLocks noChangeAspect="1"/>
            </p:cNvPicPr>
            <p:nvPr/>
          </p:nvPicPr>
          <p:blipFill>
            <a:blip r:embed="rId5"/>
            <a:srcRect l="78825" t="58859" r="9622" b="28198"/>
            <a:stretch>
              <a:fillRect/>
            </a:stretch>
          </p:blipFill>
          <p:spPr bwMode="auto">
            <a:xfrm>
              <a:off x="5377485" y="3462046"/>
              <a:ext cx="529131" cy="500305"/>
            </a:xfrm>
            <a:prstGeom prst="rect">
              <a:avLst/>
            </a:prstGeom>
            <a:noFill/>
            <a:ln w="28575">
              <a:solidFill>
                <a:srgbClr val="3333FF"/>
              </a:solidFill>
              <a:miter lim="800000"/>
              <a:headEnd/>
              <a:tailEnd/>
            </a:ln>
          </p:spPr>
        </p:pic>
        <p:grpSp>
          <p:nvGrpSpPr>
            <p:cNvPr id="10" name="Group 41"/>
            <p:cNvGrpSpPr>
              <a:grpSpLocks/>
            </p:cNvGrpSpPr>
            <p:nvPr/>
          </p:nvGrpSpPr>
          <p:grpSpPr bwMode="auto">
            <a:xfrm>
              <a:off x="2855590" y="1201707"/>
              <a:ext cx="1497332" cy="1547516"/>
              <a:chOff x="-519707" y="690680"/>
              <a:chExt cx="2394424" cy="2474714"/>
            </a:xfrm>
          </p:grpSpPr>
          <p:pic>
            <p:nvPicPr>
              <p:cNvPr id="97313" name="Picture 126" descr="pandapatch4.jpg"/>
              <p:cNvPicPr>
                <a:picLocks noChangeAspect="1"/>
              </p:cNvPicPr>
              <p:nvPr/>
            </p:nvPicPr>
            <p:blipFill>
              <a:blip r:embed="rId6"/>
              <a:srcRect l="29974" t="23907" r="59059" b="62508"/>
              <a:stretch>
                <a:fillRect/>
              </a:stretch>
            </p:blipFill>
            <p:spPr bwMode="auto">
              <a:xfrm>
                <a:off x="1071431" y="2325596"/>
                <a:ext cx="803286" cy="83979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</p:spPr>
          </p:pic>
          <p:pic>
            <p:nvPicPr>
              <p:cNvPr id="97314" name="Picture 124" descr="pandapatch4.jpg"/>
              <p:cNvPicPr>
                <a:picLocks noChangeAspect="1"/>
              </p:cNvPicPr>
              <p:nvPr/>
            </p:nvPicPr>
            <p:blipFill>
              <a:blip r:embed="rId6"/>
              <a:srcRect l="28976" t="6882" r="59059" b="79636"/>
              <a:stretch>
                <a:fillRect/>
              </a:stretch>
            </p:blipFill>
            <p:spPr bwMode="auto">
              <a:xfrm>
                <a:off x="-519707" y="690680"/>
                <a:ext cx="876312" cy="833451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</p:spPr>
          </p:pic>
        </p:grpSp>
        <p:pic>
          <p:nvPicPr>
            <p:cNvPr id="97312" name="Picture 8" descr="C:\Documents and Settings\grauman\Desktop\slides\panda_ex\pandapatch5.jpg"/>
            <p:cNvPicPr>
              <a:picLocks noChangeAspect="1" noChangeArrowheads="1"/>
            </p:cNvPicPr>
            <p:nvPr/>
          </p:nvPicPr>
          <p:blipFill>
            <a:blip r:embed="rId7"/>
            <a:srcRect l="29713" t="6779" r="58823" b="79045"/>
            <a:stretch>
              <a:fillRect/>
            </a:stretch>
          </p:blipFill>
          <p:spPr bwMode="auto">
            <a:xfrm>
              <a:off x="3180591" y="3325054"/>
              <a:ext cx="525162" cy="547985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miter lim="800000"/>
              <a:headEnd/>
              <a:tailEnd/>
            </a:ln>
          </p:spPr>
        </p:pic>
      </p:grpSp>
      <p:grpSp>
        <p:nvGrpSpPr>
          <p:cNvPr id="11" name="Group 373"/>
          <p:cNvGrpSpPr>
            <a:grpSpLocks/>
          </p:cNvGrpSpPr>
          <p:nvPr/>
        </p:nvGrpSpPr>
        <p:grpSpPr bwMode="auto">
          <a:xfrm>
            <a:off x="1249363" y="1530350"/>
            <a:ext cx="2992437" cy="2811463"/>
            <a:chOff x="3074668" y="1530324"/>
            <a:chExt cx="2992737" cy="2811497"/>
          </a:xfrm>
        </p:grpSpPr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5103490" y="1886592"/>
              <a:ext cx="963915" cy="956959"/>
              <a:chOff x="3476610" y="1639863"/>
              <a:chExt cx="1541421" cy="1530324"/>
            </a:xfrm>
          </p:grpSpPr>
          <p:pic>
            <p:nvPicPr>
              <p:cNvPr id="97308" name="Picture 135" descr="pandapatch1.jpg"/>
              <p:cNvPicPr>
                <a:picLocks noChangeAspect="1"/>
              </p:cNvPicPr>
              <p:nvPr/>
            </p:nvPicPr>
            <p:blipFill>
              <a:blip r:embed="rId4"/>
              <a:srcRect l="12613" t="6291" r="74513" b="79585"/>
              <a:stretch>
                <a:fillRect/>
              </a:stretch>
            </p:blipFill>
            <p:spPr bwMode="auto">
              <a:xfrm>
                <a:off x="3476610" y="2297097"/>
                <a:ext cx="942990" cy="87309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</p:pic>
          <p:pic>
            <p:nvPicPr>
              <p:cNvPr id="97309" name="Picture 136" descr="pandapatch1.jpg"/>
              <p:cNvPicPr>
                <a:picLocks noChangeAspect="1"/>
              </p:cNvPicPr>
              <p:nvPr/>
            </p:nvPicPr>
            <p:blipFill>
              <a:blip r:embed="rId4"/>
              <a:srcRect l="13416" t="58115" r="74513" b="27710"/>
              <a:stretch>
                <a:fillRect/>
              </a:stretch>
            </p:blipFill>
            <p:spPr bwMode="auto">
              <a:xfrm>
                <a:off x="4133844" y="1639863"/>
                <a:ext cx="884187" cy="8763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</p:pic>
        </p:grpSp>
        <p:pic>
          <p:nvPicPr>
            <p:cNvPr id="97305" name="Picture 134" descr="pandapatch2.jpg"/>
            <p:cNvPicPr>
              <a:picLocks noChangeAspect="1"/>
            </p:cNvPicPr>
            <p:nvPr/>
          </p:nvPicPr>
          <p:blipFill>
            <a:blip r:embed="rId5"/>
            <a:srcRect l="61964" t="59451" r="26572" b="28198"/>
            <a:stretch>
              <a:fillRect/>
            </a:stretch>
          </p:blipFill>
          <p:spPr bwMode="auto">
            <a:xfrm>
              <a:off x="4498971" y="3864349"/>
              <a:ext cx="525161" cy="477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97306" name="Picture 127" descr="pandapatch4.jpg"/>
            <p:cNvPicPr>
              <a:picLocks noChangeAspect="1"/>
            </p:cNvPicPr>
            <p:nvPr/>
          </p:nvPicPr>
          <p:blipFill>
            <a:blip r:embed="rId6"/>
            <a:srcRect l="61964" t="6882" r="25574" b="79636"/>
            <a:stretch>
              <a:fillRect/>
            </a:stretch>
          </p:blipFill>
          <p:spPr bwMode="auto">
            <a:xfrm>
              <a:off x="3074668" y="1530324"/>
              <a:ext cx="570827" cy="521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97307" name="Picture 8" descr="C:\Documents and Settings\grauman\Desktop\slides\panda_ex\pandapatch5.jpg"/>
            <p:cNvPicPr>
              <a:picLocks noChangeAspect="1" noChangeArrowheads="1"/>
            </p:cNvPicPr>
            <p:nvPr/>
          </p:nvPicPr>
          <p:blipFill>
            <a:blip r:embed="rId7"/>
            <a:srcRect l="45752" t="6779" r="42284" b="79045"/>
            <a:stretch>
              <a:fillRect/>
            </a:stretch>
          </p:blipFill>
          <p:spPr bwMode="auto">
            <a:xfrm>
              <a:off x="4167341" y="3302221"/>
              <a:ext cx="547995" cy="5479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</p:pic>
      </p:grpSp>
      <p:grpSp>
        <p:nvGrpSpPr>
          <p:cNvPr id="13" name="Group 273"/>
          <p:cNvGrpSpPr/>
          <p:nvPr/>
        </p:nvGrpSpPr>
        <p:grpSpPr>
          <a:xfrm>
            <a:off x="1066704" y="1238218"/>
            <a:ext cx="3257300" cy="3257550"/>
            <a:chOff x="6178572" y="1165194"/>
            <a:chExt cx="3257300" cy="32575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50190" name="Straight Connector 27"/>
            <p:cNvCxnSpPr>
              <a:cxnSpLocks noChangeShapeType="1"/>
            </p:cNvCxnSpPr>
            <p:nvPr/>
          </p:nvCxnSpPr>
          <p:spPr bwMode="auto">
            <a:xfrm rot="5400000">
              <a:off x="7083607" y="2779554"/>
              <a:ext cx="3228722" cy="2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50191" name="Straight Connector 27"/>
            <p:cNvCxnSpPr>
              <a:cxnSpLocks noChangeShapeType="1"/>
            </p:cNvCxnSpPr>
            <p:nvPr/>
          </p:nvCxnSpPr>
          <p:spPr bwMode="auto">
            <a:xfrm rot="5400000">
              <a:off x="5294472" y="2808382"/>
              <a:ext cx="3228722" cy="2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50192" name="Straight Connector 29"/>
            <p:cNvCxnSpPr>
              <a:cxnSpLocks noChangeShapeType="1"/>
            </p:cNvCxnSpPr>
            <p:nvPr/>
          </p:nvCxnSpPr>
          <p:spPr bwMode="auto">
            <a:xfrm>
              <a:off x="6207398" y="3683339"/>
              <a:ext cx="3228474" cy="1254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50193" name="Straight Connector 29"/>
            <p:cNvCxnSpPr>
              <a:cxnSpLocks noChangeShapeType="1"/>
            </p:cNvCxnSpPr>
            <p:nvPr/>
          </p:nvCxnSpPr>
          <p:spPr bwMode="auto">
            <a:xfrm>
              <a:off x="6178572" y="1968482"/>
              <a:ext cx="3228474" cy="1254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</p:grpSp>
      <p:grpSp>
        <p:nvGrpSpPr>
          <p:cNvPr id="14" name="Group 272"/>
          <p:cNvGrpSpPr/>
          <p:nvPr/>
        </p:nvGrpSpPr>
        <p:grpSpPr>
          <a:xfrm>
            <a:off x="1139730" y="1238220"/>
            <a:ext cx="3228474" cy="3228722"/>
            <a:chOff x="6236223" y="1165196"/>
            <a:chExt cx="3228474" cy="322872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50188" name="Straight Connector 27"/>
            <p:cNvCxnSpPr>
              <a:cxnSpLocks noChangeShapeType="1"/>
            </p:cNvCxnSpPr>
            <p:nvPr/>
          </p:nvCxnSpPr>
          <p:spPr bwMode="auto">
            <a:xfrm rot="5400000">
              <a:off x="6178450" y="2779556"/>
              <a:ext cx="3228722" cy="2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50189" name="Straight Connector 29"/>
            <p:cNvCxnSpPr>
              <a:cxnSpLocks noChangeShapeType="1"/>
            </p:cNvCxnSpPr>
            <p:nvPr/>
          </p:nvCxnSpPr>
          <p:spPr bwMode="auto">
            <a:xfrm>
              <a:off x="6236223" y="2808383"/>
              <a:ext cx="3228474" cy="1254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prstDash val="sysDash"/>
              <a:round/>
              <a:headEnd/>
              <a:tailEnd/>
            </a:ln>
          </p:spPr>
        </p:cxnSp>
      </p:grpSp>
      <p:cxnSp>
        <p:nvCxnSpPr>
          <p:cNvPr id="407" name="Straight Connector 406"/>
          <p:cNvCxnSpPr>
            <a:cxnSpLocks noChangeShapeType="1"/>
          </p:cNvCxnSpPr>
          <p:nvPr/>
        </p:nvCxnSpPr>
        <p:spPr bwMode="auto">
          <a:xfrm rot="16200000" flipH="1">
            <a:off x="1176338" y="1420813"/>
            <a:ext cx="401637" cy="255587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409" name="Straight Connector 408"/>
          <p:cNvCxnSpPr>
            <a:cxnSpLocks noChangeShapeType="1"/>
          </p:cNvCxnSpPr>
          <p:nvPr/>
        </p:nvCxnSpPr>
        <p:spPr bwMode="auto">
          <a:xfrm flipV="1">
            <a:off x="1358900" y="5473700"/>
            <a:ext cx="2154238" cy="36513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411" name="Straight Connector 410"/>
          <p:cNvCxnSpPr>
            <a:cxnSpLocks noChangeShapeType="1"/>
          </p:cNvCxnSpPr>
          <p:nvPr/>
        </p:nvCxnSpPr>
        <p:spPr bwMode="auto">
          <a:xfrm>
            <a:off x="1577975" y="3575050"/>
            <a:ext cx="1022350" cy="1588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413" name="Straight Connector 412"/>
          <p:cNvCxnSpPr>
            <a:cxnSpLocks noChangeShapeType="1"/>
          </p:cNvCxnSpPr>
          <p:nvPr/>
        </p:nvCxnSpPr>
        <p:spPr bwMode="auto">
          <a:xfrm rot="10800000" flipH="1" flipV="1">
            <a:off x="1165225" y="4911725"/>
            <a:ext cx="1843088" cy="296863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416" name="Straight Connector 415"/>
          <p:cNvCxnSpPr>
            <a:cxnSpLocks noChangeShapeType="1"/>
          </p:cNvCxnSpPr>
          <p:nvPr/>
        </p:nvCxnSpPr>
        <p:spPr bwMode="auto">
          <a:xfrm flipV="1">
            <a:off x="2965450" y="3722688"/>
            <a:ext cx="876300" cy="400050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418" name="Straight Connector 417"/>
          <p:cNvCxnSpPr>
            <a:cxnSpLocks noChangeShapeType="1"/>
          </p:cNvCxnSpPr>
          <p:nvPr/>
        </p:nvCxnSpPr>
        <p:spPr bwMode="auto">
          <a:xfrm rot="16200000" flipH="1">
            <a:off x="2457450" y="5586413"/>
            <a:ext cx="273050" cy="889000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148" name="Straight Connector 147"/>
          <p:cNvCxnSpPr>
            <a:cxnSpLocks noChangeShapeType="1"/>
          </p:cNvCxnSpPr>
          <p:nvPr/>
        </p:nvCxnSpPr>
        <p:spPr bwMode="auto">
          <a:xfrm>
            <a:off x="2381250" y="2516188"/>
            <a:ext cx="1204913" cy="73025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cxnSp>
        <p:nvCxnSpPr>
          <p:cNvPr id="149" name="Straight Connector 148"/>
          <p:cNvCxnSpPr>
            <a:cxnSpLocks noChangeShapeType="1"/>
          </p:cNvCxnSpPr>
          <p:nvPr/>
        </p:nvCxnSpPr>
        <p:spPr bwMode="auto">
          <a:xfrm flipV="1">
            <a:off x="1614488" y="5353050"/>
            <a:ext cx="2197100" cy="484188"/>
          </a:xfrm>
          <a:prstGeom prst="line">
            <a:avLst/>
          </a:prstGeom>
          <a:noFill/>
          <a:ln w="57150" algn="ctr">
            <a:solidFill>
              <a:srgbClr val="00FF00"/>
            </a:solidFill>
            <a:round/>
            <a:headEnd/>
            <a:tailEnd/>
          </a:ln>
        </p:spPr>
      </p:cxnSp>
      <p:pic>
        <p:nvPicPr>
          <p:cNvPr id="150" name="Picture 26" descr="xse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4700" y="6496050"/>
            <a:ext cx="155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12" descr="yse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965450" y="6496050"/>
            <a:ext cx="16065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303" name="Text Box 26"/>
          <p:cNvSpPr txBox="1">
            <a:spLocks noChangeArrowheads="1"/>
          </p:cNvSpPr>
          <p:nvPr/>
        </p:nvSpPr>
        <p:spPr bwMode="auto">
          <a:xfrm>
            <a:off x="6229350" y="6477000"/>
            <a:ext cx="2838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/>
      <p:bldP spid="3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7.7|46|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7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9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1215</Words>
  <Application>Microsoft Office PowerPoint</Application>
  <PresentationFormat>On-screen Show (4:3)</PresentationFormat>
  <Paragraphs>262</Paragraphs>
  <Slides>27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Office Theme</vt:lpstr>
      <vt:lpstr>1_Office Theme</vt:lpstr>
      <vt:lpstr>15_Default Design</vt:lpstr>
      <vt:lpstr>27_Default Design</vt:lpstr>
      <vt:lpstr>8_Default Design</vt:lpstr>
      <vt:lpstr>29_Default Design</vt:lpstr>
      <vt:lpstr>Large Scale  Recognition and Retrieval</vt:lpstr>
      <vt:lpstr>Slide 2</vt:lpstr>
      <vt:lpstr>Content-Based Image Retrieval</vt:lpstr>
      <vt:lpstr>Some vision techniques for  large scale recognition</vt:lpstr>
      <vt:lpstr>Some vision techniques for  large scale recognition</vt:lpstr>
      <vt:lpstr>Slide 6</vt:lpstr>
      <vt:lpstr>Comparing sets of local features</vt:lpstr>
      <vt:lpstr>Pyramid match kernel</vt:lpstr>
      <vt:lpstr>Pyramid match: main idea</vt:lpstr>
      <vt:lpstr>Pyramid match: main idea</vt:lpstr>
      <vt:lpstr>Computing the partial matching</vt:lpstr>
      <vt:lpstr>Slide 12</vt:lpstr>
      <vt:lpstr>Pyramid match kernel: examples of extensions and applications by other groups</vt:lpstr>
      <vt:lpstr>Slide 14</vt:lpstr>
      <vt:lpstr>Some vision techniques for  large scale recognition</vt:lpstr>
      <vt:lpstr>Learning how to compare images</vt:lpstr>
      <vt:lpstr>Example sources of similarity constraints</vt:lpstr>
      <vt:lpstr>Locality Sensitive Hashing (LSH)</vt:lpstr>
      <vt:lpstr>  Fast Image Search for Learned Metrics Jain, Kulis, &amp; Grauman, CVPR 2008 </vt:lpstr>
      <vt:lpstr>Results: Flickr dataset</vt:lpstr>
      <vt:lpstr>Results: Flickr dataset</vt:lpstr>
      <vt:lpstr>Some vision techniques for  large scale recognition</vt:lpstr>
      <vt:lpstr>Semantic Hashing</vt:lpstr>
      <vt:lpstr>Exploring different choices of  semantic hash function</vt:lpstr>
      <vt:lpstr>Learn mapping</vt:lpstr>
      <vt:lpstr>LabelMe retrieval comparison</vt:lpstr>
      <vt:lpstr>Review: constructing  a good metric from data</vt:lpstr>
    </vt:vector>
  </TitlesOfParts>
  <Company>Sony Electronics,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 Customer</dc:creator>
  <cp:lastModifiedBy>Sony Customer</cp:lastModifiedBy>
  <cp:revision>11</cp:revision>
  <dcterms:created xsi:type="dcterms:W3CDTF">2009-09-27T15:21:09Z</dcterms:created>
  <dcterms:modified xsi:type="dcterms:W3CDTF">2009-09-28T06:49:18Z</dcterms:modified>
</cp:coreProperties>
</file>